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6"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Lst>
  <p:sldSz cy="10287000" cx="18288000"/>
  <p:notesSz cx="6858000" cy="9144000"/>
  <p:embeddedFontLst>
    <p:embeddedFont>
      <p:font typeface="Noto Sans Thin"/>
      <p:regular r:id="rId16"/>
      <p:bold r:id="rId17"/>
      <p:italic r:id="rId18"/>
      <p:boldItalic r:id="rId19"/>
    </p:embeddedFont>
    <p:embeddedFont>
      <p:font typeface="Noto Sans"/>
      <p:regular r:id="rId20"/>
      <p:bold r:id="rId21"/>
      <p:italic r:id="rId22"/>
      <p:boldItalic r:id="rId23"/>
    </p:embeddedFont>
    <p:embeddedFont>
      <p:font typeface="Roboto Mono"/>
      <p:regular r:id="rId24"/>
      <p:bold r:id="rId25"/>
      <p:italic r:id="rId26"/>
      <p:boldItalic r:id="rId27"/>
    </p:embeddedFont>
    <p:embeddedFont>
      <p:font typeface="Archivo Black"/>
      <p:regular r:id="rId2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NotoSans-regular.fntdata"/><Relationship Id="rId22" Type="http://schemas.openxmlformats.org/officeDocument/2006/relationships/font" Target="fonts/NotoSans-italic.fntdata"/><Relationship Id="rId21" Type="http://schemas.openxmlformats.org/officeDocument/2006/relationships/font" Target="fonts/NotoSans-bold.fntdata"/><Relationship Id="rId24" Type="http://schemas.openxmlformats.org/officeDocument/2006/relationships/font" Target="fonts/RobotoMono-regular.fntdata"/><Relationship Id="rId23" Type="http://schemas.openxmlformats.org/officeDocument/2006/relationships/font" Target="fonts/NotoSans-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obotoMono-italic.fntdata"/><Relationship Id="rId25" Type="http://schemas.openxmlformats.org/officeDocument/2006/relationships/font" Target="fonts/RobotoMono-bold.fntdata"/><Relationship Id="rId28" Type="http://schemas.openxmlformats.org/officeDocument/2006/relationships/font" Target="fonts/ArchivoBlack-regular.fntdata"/><Relationship Id="rId27" Type="http://schemas.openxmlformats.org/officeDocument/2006/relationships/font" Target="fonts/RobotoMono-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font" Target="fonts/NotoSansThin-bold.fntdata"/><Relationship Id="rId16" Type="http://schemas.openxmlformats.org/officeDocument/2006/relationships/font" Target="fonts/NotoSansThin-regular.fntdata"/><Relationship Id="rId19" Type="http://schemas.openxmlformats.org/officeDocument/2006/relationships/font" Target="fonts/NotoSansThin-boldItalic.fntdata"/><Relationship Id="rId18" Type="http://schemas.openxmlformats.org/officeDocument/2006/relationships/font" Target="fonts/NotoSansThin-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 name="Shape 38"/>
        <p:cNvGrpSpPr/>
        <p:nvPr/>
      </p:nvGrpSpPr>
      <p:grpSpPr>
        <a:xfrm>
          <a:off x="0" y="0"/>
          <a:ext cx="0" cy="0"/>
          <a:chOff x="0" y="0"/>
          <a:chExt cx="0" cy="0"/>
        </a:xfrm>
      </p:grpSpPr>
      <p:sp>
        <p:nvSpPr>
          <p:cNvPr id="39" name="Google Shape;39;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Good afternoon. Today, I would like to present the project that I have been working on the last past weeks about CNN, which in otherwords "A CNN is a special kind of computer program designed to look at images and learn from them, just like our eyes and brain do." This kind of image recognition technology is used in things like self-driving cars (to spot pedestrians), medical diagnosis (to detect diseases from images), and smartphone cameras (to recognize faces or objects)."</a:t>
            </a:r>
            <a:br>
              <a:rPr lang="en-US"/>
            </a:br>
            <a:r>
              <a:rPr lang="en-US"/>
              <a:t>The goal of this project is to build a Convolutional Neural Network (CNN) model to classify images from the dataset, in this case I have used CIFAR-10 into predefined categories/classes. </a:t>
            </a:r>
            <a:endParaRPr/>
          </a:p>
        </p:txBody>
      </p:sp>
      <p:sp>
        <p:nvSpPr>
          <p:cNvPr id="40" name="Google Shape;40;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p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2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 name="Shape 46"/>
        <p:cNvGrpSpPr/>
        <p:nvPr/>
      </p:nvGrpSpPr>
      <p:grpSpPr>
        <a:xfrm>
          <a:off x="0" y="0"/>
          <a:ext cx="0" cy="0"/>
          <a:chOff x="0" y="0"/>
          <a:chExt cx="0" cy="0"/>
        </a:xfrm>
      </p:grpSpPr>
      <p:sp>
        <p:nvSpPr>
          <p:cNvPr id="47" name="Google Shape;47;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Data processing and Model architecture to prepare the data and design our CNN model</a:t>
            </a:r>
            <a:endParaRPr/>
          </a:p>
          <a:p>
            <a:pPr indent="0" lvl="0" marL="0" rtl="0" algn="l">
              <a:spcBef>
                <a:spcPts val="0"/>
              </a:spcBef>
              <a:spcAft>
                <a:spcPts val="0"/>
              </a:spcAft>
              <a:buNone/>
            </a:pPr>
            <a:r>
              <a:rPr lang="en-US"/>
              <a:t>Then we´ll proceed with Model Training and Model Evaluation, which is the big piece of the </a:t>
            </a:r>
            <a:r>
              <a:rPr lang="en-US"/>
              <a:t>project</a:t>
            </a:r>
            <a:r>
              <a:rPr lang="en-US"/>
              <a:t> where we´ll train our model using different optimization techniques and </a:t>
            </a:r>
            <a:r>
              <a:rPr lang="en-US"/>
              <a:t>evaluate</a:t>
            </a:r>
            <a:r>
              <a:rPr lang="en-US"/>
              <a:t> its performance </a:t>
            </a:r>
            <a:endParaRPr/>
          </a:p>
          <a:p>
            <a:pPr indent="0" lvl="0" marL="0" rtl="0" algn="l">
              <a:spcBef>
                <a:spcPts val="0"/>
              </a:spcBef>
              <a:spcAft>
                <a:spcPts val="0"/>
              </a:spcAft>
              <a:buNone/>
            </a:pPr>
            <a:r>
              <a:rPr lang="en-US"/>
              <a:t>Lastly, Transfer learning and Model deployment. Where we leverage the pre-trained model to improve performance, </a:t>
            </a:r>
            <a:endParaRPr/>
          </a:p>
        </p:txBody>
      </p:sp>
      <p:sp>
        <p:nvSpPr>
          <p:cNvPr id="48" name="Google Shape;48;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37111645434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40000"/>
              </a:lnSpc>
              <a:spcBef>
                <a:spcPts val="1200"/>
              </a:spcBef>
              <a:spcAft>
                <a:spcPts val="0"/>
              </a:spcAft>
              <a:buNone/>
            </a:pPr>
            <a:r>
              <a:rPr lang="en-US" sz="1200">
                <a:solidFill>
                  <a:schemeClr val="dk1"/>
                </a:solidFill>
              </a:rPr>
              <a:t>Data Processing is  first step I have taken in this project to first understand what type of structure data we´ll use in the dataset. </a:t>
            </a:r>
            <a:r>
              <a:rPr lang="en-US" sz="1200">
                <a:solidFill>
                  <a:schemeClr val="dk1"/>
                </a:solidFill>
              </a:rPr>
              <a:t>Think that the data comes in a format that the computer can´t directly learn from, therefore, It´s important to reshape, clean and label the data so that the computer understands: </a:t>
            </a:r>
            <a:r>
              <a:rPr i="1" lang="en-US" sz="1200">
                <a:solidFill>
                  <a:schemeClr val="dk1"/>
                </a:solidFill>
              </a:rPr>
              <a:t>This is a cat, this picture of a truck. </a:t>
            </a:r>
            <a:br>
              <a:rPr i="1" lang="en-US" sz="1200">
                <a:solidFill>
                  <a:schemeClr val="dk1"/>
                </a:solidFill>
              </a:rPr>
            </a:br>
            <a:r>
              <a:rPr lang="en-US" sz="1200">
                <a:solidFill>
                  <a:schemeClr val="dk1"/>
                </a:solidFill>
              </a:rPr>
              <a:t>In this project I have used CIFAR-10 dataset, which contains 60k small color pictures across 10 categories like airplanes, cars, dogs etc. These images are stored in a format that´s not ready for learning. </a:t>
            </a:r>
            <a:endParaRPr i="1" sz="1200">
              <a:solidFill>
                <a:schemeClr val="dk1"/>
              </a:solidFill>
            </a:endParaRPr>
          </a:p>
          <a:p>
            <a:pPr indent="0" lvl="0" marL="0" rtl="0" algn="l">
              <a:lnSpc>
                <a:spcPct val="140000"/>
              </a:lnSpc>
              <a:spcBef>
                <a:spcPts val="1200"/>
              </a:spcBef>
              <a:spcAft>
                <a:spcPts val="0"/>
              </a:spcAft>
              <a:buNone/>
            </a:pPr>
            <a:r>
              <a:rPr lang="en-US" sz="1200">
                <a:solidFill>
                  <a:schemeClr val="dk1"/>
                </a:solidFill>
              </a:rPr>
              <a:t>Therefore, throughout this process, I have done:</a:t>
            </a:r>
            <a:br>
              <a:rPr lang="en-US" sz="1200">
                <a:solidFill>
                  <a:schemeClr val="dk1"/>
                </a:solidFill>
              </a:rPr>
            </a:br>
            <a:r>
              <a:rPr b="1" lang="en-US" sz="1200">
                <a:solidFill>
                  <a:schemeClr val="dk1"/>
                </a:solidFill>
              </a:rPr>
              <a:t>1) Loading the data file and the path directory. </a:t>
            </a:r>
            <a:r>
              <a:rPr lang="en-US" sz="1200">
                <a:solidFill>
                  <a:schemeClr val="dk1"/>
                </a:solidFill>
              </a:rPr>
              <a:t>We splitted 5 folders of images. This way my code goes into each one and pulls out the images and their labels (like this is a frog, a cat etc)</a:t>
            </a:r>
            <a:br>
              <a:rPr lang="en-US" sz="1200">
                <a:solidFill>
                  <a:schemeClr val="dk1"/>
                </a:solidFill>
              </a:rPr>
            </a:br>
            <a:r>
              <a:rPr b="1" lang="en-US" sz="1200">
                <a:solidFill>
                  <a:schemeClr val="dk1"/>
                </a:solidFill>
              </a:rPr>
              <a:t>2) Reshape the image:</a:t>
            </a:r>
            <a:r>
              <a:rPr lang="en-US" sz="1200">
                <a:solidFill>
                  <a:schemeClr val="dk1"/>
                </a:solidFill>
              </a:rPr>
              <a:t> The pictures that are originally stored are long row of numbers (not real images yet). My code rearranges those numbers into real 32 x32 pixel images with the color channels (red, green, blue) </a:t>
            </a:r>
            <a:endParaRPr sz="1200">
              <a:solidFill>
                <a:schemeClr val="dk1"/>
              </a:solidFill>
            </a:endParaRPr>
          </a:p>
          <a:p>
            <a:pPr indent="0" lvl="0" marL="0" rtl="0" algn="l">
              <a:lnSpc>
                <a:spcPct val="140000"/>
              </a:lnSpc>
              <a:spcBef>
                <a:spcPts val="1200"/>
              </a:spcBef>
              <a:spcAft>
                <a:spcPts val="0"/>
              </a:spcAft>
              <a:buNone/>
            </a:pPr>
            <a:r>
              <a:rPr b="1" lang="en-US" sz="1200">
                <a:solidFill>
                  <a:schemeClr val="dk1"/>
                </a:solidFill>
              </a:rPr>
              <a:t>3) Organize the labels:</a:t>
            </a:r>
            <a:r>
              <a:rPr lang="en-US" sz="1200">
                <a:solidFill>
                  <a:schemeClr val="dk1"/>
                </a:solidFill>
              </a:rPr>
              <a:t> Each image needs a label - something that tells the computer what´s it´s looking at. So my code gathers those too and pairs them with the right image. </a:t>
            </a:r>
            <a:endParaRPr sz="1200">
              <a:solidFill>
                <a:schemeClr val="dk1"/>
              </a:solidFill>
            </a:endParaRPr>
          </a:p>
          <a:p>
            <a:pPr indent="0" lvl="0" marL="0" rtl="0" algn="l">
              <a:lnSpc>
                <a:spcPct val="140000"/>
              </a:lnSpc>
              <a:spcBef>
                <a:spcPts val="1200"/>
              </a:spcBef>
              <a:spcAft>
                <a:spcPts val="0"/>
              </a:spcAft>
              <a:buNone/>
            </a:pPr>
            <a:r>
              <a:rPr b="1" lang="en-US" sz="1200">
                <a:solidFill>
                  <a:schemeClr val="dk1"/>
                </a:solidFill>
              </a:rPr>
              <a:t>4) Returns training data set: </a:t>
            </a:r>
            <a:r>
              <a:rPr lang="en-US" sz="1200">
                <a:solidFill>
                  <a:schemeClr val="dk1"/>
                </a:solidFill>
              </a:rPr>
              <a:t>Then we obtain </a:t>
            </a:r>
            <a:r>
              <a:rPr lang="en-US" sz="1200" u="sng">
                <a:solidFill>
                  <a:schemeClr val="dk1"/>
                </a:solidFill>
              </a:rPr>
              <a:t>2 organized data set</a:t>
            </a:r>
            <a:r>
              <a:rPr lang="en-US" sz="1200">
                <a:solidFill>
                  <a:schemeClr val="dk1"/>
                </a:solidFill>
              </a:rPr>
              <a:t>. a) </a:t>
            </a:r>
            <a:r>
              <a:rPr i="1" lang="en-US" sz="1200">
                <a:solidFill>
                  <a:schemeClr val="dk1"/>
                </a:solidFill>
              </a:rPr>
              <a:t>training set (used to teach the computer) and test set( to check if it´s learning correctly) </a:t>
            </a:r>
            <a:endParaRPr i="1" sz="1200">
              <a:solidFill>
                <a:schemeClr val="dk1"/>
              </a:solidFill>
            </a:endParaRPr>
          </a:p>
          <a:p>
            <a:pPr indent="0" lvl="0" marL="0" rtl="0" algn="l">
              <a:spcBef>
                <a:spcPts val="1200"/>
              </a:spcBef>
              <a:spcAft>
                <a:spcPts val="0"/>
              </a:spcAft>
              <a:buNone/>
            </a:pPr>
            <a:r>
              <a:t/>
            </a:r>
            <a:endParaRPr/>
          </a:p>
        </p:txBody>
      </p:sp>
      <p:sp>
        <p:nvSpPr>
          <p:cNvPr id="74" name="Google Shape;74;g37111645434_0_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37111645434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l">
              <a:lnSpc>
                <a:spcPct val="140000"/>
              </a:lnSpc>
              <a:spcBef>
                <a:spcPts val="1200"/>
              </a:spcBef>
              <a:spcAft>
                <a:spcPts val="0"/>
              </a:spcAft>
              <a:buClr>
                <a:schemeClr val="dk1"/>
              </a:buClr>
              <a:buSzPts val="1200"/>
              <a:buChar char="-"/>
            </a:pPr>
            <a:r>
              <a:rPr b="1" lang="en-US" sz="1200">
                <a:solidFill>
                  <a:schemeClr val="dk1"/>
                </a:solidFill>
              </a:rPr>
              <a:t>Model Architecture</a:t>
            </a:r>
            <a:r>
              <a:rPr lang="en-US" sz="1200">
                <a:solidFill>
                  <a:schemeClr val="dk1"/>
                </a:solidFill>
              </a:rPr>
              <a:t> is the blueprint of how our AI brain is built. It's A layered structure that takes an image, processes it ste by step, and then makes a prediction. Like I´m 95% sure this is a cat. Each layer helps the model see, extract pattern and decide what image is. For that we use Convolutional Neural Network (</a:t>
            </a:r>
            <a:r>
              <a:rPr i="1" lang="en-US" sz="1200">
                <a:solidFill>
                  <a:schemeClr val="dk1"/>
                </a:solidFill>
              </a:rPr>
              <a:t>especially good at understanding images)</a:t>
            </a:r>
            <a:endParaRPr i="1" sz="1200">
              <a:solidFill>
                <a:schemeClr val="dk1"/>
              </a:solidFill>
            </a:endParaRPr>
          </a:p>
          <a:p>
            <a:pPr indent="0" lvl="0" marL="0" rtl="0" algn="l">
              <a:lnSpc>
                <a:spcPct val="140000"/>
              </a:lnSpc>
              <a:spcBef>
                <a:spcPts val="1200"/>
              </a:spcBef>
              <a:spcAft>
                <a:spcPts val="0"/>
              </a:spcAft>
              <a:buNone/>
            </a:pPr>
            <a:r>
              <a:rPr lang="en-US" sz="1200" u="sng">
                <a:solidFill>
                  <a:schemeClr val="dk1"/>
                </a:solidFill>
              </a:rPr>
              <a:t>My CNN Architecture:</a:t>
            </a:r>
            <a:br>
              <a:rPr lang="en-US" sz="1200">
                <a:solidFill>
                  <a:schemeClr val="dk1"/>
                </a:solidFill>
              </a:rPr>
            </a:br>
            <a:r>
              <a:rPr b="1" lang="en-US" sz="1200">
                <a:solidFill>
                  <a:schemeClr val="dk1"/>
                </a:solidFill>
              </a:rPr>
              <a:t>1) Scans the image for basic features</a:t>
            </a:r>
            <a:r>
              <a:rPr lang="en-US" sz="1200">
                <a:solidFill>
                  <a:schemeClr val="dk1"/>
                </a:solidFill>
              </a:rPr>
              <a:t>: Using tiny filters, the model looks for thinks like edges, lines, simple shapes. This happens thanks to 👉 Convolution (detecting patterns), 👉 Pooling (keeping only the strongest signals). </a:t>
            </a:r>
            <a:endParaRPr sz="1200">
              <a:solidFill>
                <a:schemeClr val="dk1"/>
              </a:solidFill>
            </a:endParaRPr>
          </a:p>
          <a:p>
            <a:pPr indent="0" lvl="0" marL="0" rtl="0" algn="l">
              <a:lnSpc>
                <a:spcPct val="140000"/>
              </a:lnSpc>
              <a:spcBef>
                <a:spcPts val="1200"/>
              </a:spcBef>
              <a:spcAft>
                <a:spcPts val="0"/>
              </a:spcAft>
              <a:buNone/>
            </a:pPr>
            <a:r>
              <a:rPr b="1" lang="en-US" sz="1200">
                <a:solidFill>
                  <a:schemeClr val="dk1"/>
                </a:solidFill>
              </a:rPr>
              <a:t>2) Then it looks for more complex features: </a:t>
            </a:r>
            <a:r>
              <a:rPr lang="en-US" sz="1200">
                <a:solidFill>
                  <a:schemeClr val="dk1"/>
                </a:solidFill>
              </a:rPr>
              <a:t>As the image passes through more layers, the model begins to recognized more meaningful parts like wheels, wings, faces.</a:t>
            </a:r>
            <a:endParaRPr sz="1200">
              <a:solidFill>
                <a:schemeClr val="dk1"/>
              </a:solidFill>
            </a:endParaRPr>
          </a:p>
          <a:p>
            <a:pPr indent="0" lvl="0" marL="0" rtl="0" algn="l">
              <a:lnSpc>
                <a:spcPct val="140000"/>
              </a:lnSpc>
              <a:spcBef>
                <a:spcPts val="1200"/>
              </a:spcBef>
              <a:spcAft>
                <a:spcPts val="0"/>
              </a:spcAft>
              <a:buNone/>
            </a:pPr>
            <a:r>
              <a:rPr b="1" lang="en-US" sz="1200">
                <a:solidFill>
                  <a:schemeClr val="dk1"/>
                </a:solidFill>
              </a:rPr>
              <a:t>3) We flatten the image into a list of numbers: </a:t>
            </a:r>
            <a:r>
              <a:rPr lang="en-US" sz="1200">
                <a:solidFill>
                  <a:schemeClr val="dk1"/>
                </a:solidFill>
              </a:rPr>
              <a:t>At this point, the model has extracted all the important features and is ready to make sense of them. </a:t>
            </a:r>
            <a:endParaRPr sz="1200">
              <a:solidFill>
                <a:schemeClr val="dk1"/>
              </a:solidFill>
            </a:endParaRPr>
          </a:p>
          <a:p>
            <a:pPr indent="0" lvl="0" marL="0" rtl="0" algn="l">
              <a:lnSpc>
                <a:spcPct val="140000"/>
              </a:lnSpc>
              <a:spcBef>
                <a:spcPts val="1200"/>
              </a:spcBef>
              <a:spcAft>
                <a:spcPts val="0"/>
              </a:spcAft>
              <a:buNone/>
            </a:pPr>
            <a:r>
              <a:rPr b="1" lang="en-US" sz="1200">
                <a:solidFill>
                  <a:schemeClr val="dk1"/>
                </a:solidFill>
              </a:rPr>
              <a:t>4) Now the CNN makes a decision:</a:t>
            </a:r>
            <a:r>
              <a:rPr lang="en-US" sz="1200">
                <a:solidFill>
                  <a:schemeClr val="dk1"/>
                </a:solidFill>
              </a:rPr>
              <a:t> A full connected neural layer combines everything it has seen to decide what image might be. I also included the step, called </a:t>
            </a:r>
            <a:r>
              <a:rPr i="1" lang="en-US" sz="1200">
                <a:solidFill>
                  <a:schemeClr val="dk1"/>
                </a:solidFill>
              </a:rPr>
              <a:t>“dropout</a:t>
            </a:r>
            <a:r>
              <a:rPr lang="en-US" sz="1200">
                <a:solidFill>
                  <a:schemeClr val="dk1"/>
                </a:solidFill>
              </a:rPr>
              <a:t>” to make sure the model doesn´t get too confident.</a:t>
            </a:r>
            <a:endParaRPr sz="1200">
              <a:solidFill>
                <a:schemeClr val="dk1"/>
              </a:solidFill>
            </a:endParaRPr>
          </a:p>
          <a:p>
            <a:pPr indent="0" lvl="0" marL="0" rtl="0" algn="l">
              <a:lnSpc>
                <a:spcPct val="140000"/>
              </a:lnSpc>
              <a:spcBef>
                <a:spcPts val="1200"/>
              </a:spcBef>
              <a:spcAft>
                <a:spcPts val="0"/>
              </a:spcAft>
              <a:buNone/>
            </a:pPr>
            <a:r>
              <a:rPr b="1" lang="en-US" sz="1200">
                <a:solidFill>
                  <a:schemeClr val="dk1"/>
                </a:solidFill>
              </a:rPr>
              <a:t>5) Finally, gives us a prediction: </a:t>
            </a:r>
            <a:r>
              <a:rPr lang="en-US" sz="1200">
                <a:solidFill>
                  <a:schemeClr val="dk1"/>
                </a:solidFill>
              </a:rPr>
              <a:t>Last layer gives us 10 possible answers. One for each category in the CIFAR-10 dataset. E</a:t>
            </a:r>
            <a:r>
              <a:rPr i="1" lang="en-US" sz="1200">
                <a:solidFill>
                  <a:schemeClr val="dk1"/>
                </a:solidFill>
              </a:rPr>
              <a:t>x: 85% likely to be a cat, 10&amp; a dog and 5% a horse. </a:t>
            </a:r>
            <a:endParaRPr i="1" sz="1200">
              <a:solidFill>
                <a:schemeClr val="dk1"/>
              </a:solidFill>
            </a:endParaRPr>
          </a:p>
          <a:p>
            <a:pPr indent="0" lvl="0" marL="0" rtl="0" algn="l">
              <a:lnSpc>
                <a:spcPct val="140000"/>
              </a:lnSpc>
              <a:spcBef>
                <a:spcPts val="1200"/>
              </a:spcBef>
              <a:spcAft>
                <a:spcPts val="0"/>
              </a:spcAft>
              <a:buNone/>
            </a:pPr>
            <a:r>
              <a:rPr lang="en-US" sz="1200" u="sng">
                <a:solidFill>
                  <a:schemeClr val="dk1"/>
                </a:solidFill>
              </a:rPr>
              <a:t>Code Explanation: </a:t>
            </a:r>
            <a:endParaRPr sz="1200" u="sng">
              <a:solidFill>
                <a:schemeClr val="dk1"/>
              </a:solidFill>
            </a:endParaRPr>
          </a:p>
          <a:p>
            <a:pPr indent="0" lvl="0" marL="0" rtl="0" algn="l">
              <a:lnSpc>
                <a:spcPct val="140000"/>
              </a:lnSpc>
              <a:spcBef>
                <a:spcPts val="1200"/>
              </a:spcBef>
              <a:spcAft>
                <a:spcPts val="0"/>
              </a:spcAft>
              <a:buClr>
                <a:schemeClr val="dk1"/>
              </a:buClr>
              <a:buSzPts val="1100"/>
              <a:buFont typeface="Arial"/>
              <a:buNone/>
            </a:pPr>
            <a:r>
              <a:rPr lang="en-US">
                <a:solidFill>
                  <a:srgbClr val="188038"/>
                </a:solidFill>
                <a:latin typeface="Roboto Mono"/>
                <a:ea typeface="Roboto Mono"/>
                <a:cs typeface="Roboto Mono"/>
                <a:sym typeface="Roboto Mono"/>
              </a:rPr>
              <a:t>activation='relu'</a:t>
            </a:r>
            <a:r>
              <a:rPr lang="en-US">
                <a:solidFill>
                  <a:schemeClr val="dk1"/>
                </a:solidFill>
              </a:rPr>
              <a:t> → adds non-linearity, helps it learn complex patterns.</a:t>
            </a:r>
            <a:endParaRPr>
              <a:solidFill>
                <a:schemeClr val="dk1"/>
              </a:solidFill>
            </a:endParaRPr>
          </a:p>
          <a:p>
            <a:pPr indent="0" lvl="0" marL="0" rtl="0" algn="l">
              <a:lnSpc>
                <a:spcPct val="140000"/>
              </a:lnSpc>
              <a:spcBef>
                <a:spcPts val="1200"/>
              </a:spcBef>
              <a:spcAft>
                <a:spcPts val="0"/>
              </a:spcAft>
              <a:buNone/>
            </a:pPr>
            <a:r>
              <a:rPr lang="en-US">
                <a:solidFill>
                  <a:srgbClr val="188038"/>
                </a:solidFill>
                <a:latin typeface="Roboto Mono"/>
                <a:ea typeface="Roboto Mono"/>
                <a:cs typeface="Roboto Mono"/>
                <a:sym typeface="Roboto Mono"/>
              </a:rPr>
              <a:t>padding='same'</a:t>
            </a:r>
            <a:r>
              <a:rPr lang="en-US">
                <a:solidFill>
                  <a:schemeClr val="dk1"/>
                </a:solidFill>
              </a:rPr>
              <a:t> → keeps the image size unchanged after filtering.</a:t>
            </a:r>
            <a:endParaRPr>
              <a:solidFill>
                <a:schemeClr val="dk1"/>
              </a:solidFill>
            </a:endParaRPr>
          </a:p>
          <a:p>
            <a:pPr indent="-298450" lvl="0" marL="457200" rtl="0" algn="l">
              <a:lnSpc>
                <a:spcPct val="140000"/>
              </a:lnSpc>
              <a:spcBef>
                <a:spcPts val="1200"/>
              </a:spcBef>
              <a:spcAft>
                <a:spcPts val="0"/>
              </a:spcAft>
              <a:buClr>
                <a:schemeClr val="dk1"/>
              </a:buClr>
              <a:buSzPts val="1100"/>
              <a:buChar char="-"/>
            </a:pPr>
            <a:r>
              <a:rPr b="1" lang="en-US">
                <a:solidFill>
                  <a:schemeClr val="dk1"/>
                </a:solidFill>
              </a:rPr>
              <a:t>64 filters</a:t>
            </a:r>
            <a:r>
              <a:rPr lang="en-US">
                <a:solidFill>
                  <a:schemeClr val="dk1"/>
                </a:solidFill>
              </a:rPr>
              <a:t> — more filters = the ability to detect more complex shapes.</a:t>
            </a:r>
            <a:endParaRPr>
              <a:solidFill>
                <a:schemeClr val="dk1"/>
              </a:solidFill>
            </a:endParaRPr>
          </a:p>
          <a:p>
            <a:pPr indent="-298450" lvl="0" marL="457200" rtl="0" algn="l">
              <a:lnSpc>
                <a:spcPct val="140000"/>
              </a:lnSpc>
              <a:spcBef>
                <a:spcPts val="0"/>
              </a:spcBef>
              <a:spcAft>
                <a:spcPts val="0"/>
              </a:spcAft>
              <a:buClr>
                <a:schemeClr val="dk1"/>
              </a:buClr>
              <a:buSzPts val="1100"/>
              <a:buChar char="-"/>
            </a:pPr>
            <a:r>
              <a:rPr lang="en-US">
                <a:solidFill>
                  <a:srgbClr val="188038"/>
                </a:solidFill>
                <a:latin typeface="Roboto Mono"/>
                <a:ea typeface="Roboto Mono"/>
                <a:cs typeface="Roboto Mono"/>
                <a:sym typeface="Roboto Mono"/>
              </a:rPr>
              <a:t>softmax</a:t>
            </a:r>
            <a:r>
              <a:rPr lang="en-US">
                <a:solidFill>
                  <a:schemeClr val="dk1"/>
                </a:solidFill>
              </a:rPr>
              <a:t> turns outputs into probabilities (like: 70% cat, 20% dog...)</a:t>
            </a:r>
            <a:endParaRPr>
              <a:solidFill>
                <a:schemeClr val="dk1"/>
              </a:solidFill>
            </a:endParaRPr>
          </a:p>
          <a:p>
            <a:pPr indent="-298450" lvl="0" marL="457200" rtl="0" algn="l">
              <a:lnSpc>
                <a:spcPct val="140000"/>
              </a:lnSpc>
              <a:spcBef>
                <a:spcPts val="0"/>
              </a:spcBef>
              <a:spcAft>
                <a:spcPts val="0"/>
              </a:spcAft>
              <a:buClr>
                <a:schemeClr val="dk1"/>
              </a:buClr>
              <a:buSzPts val="1100"/>
              <a:buChar char="-"/>
            </a:pPr>
            <a:r>
              <a:rPr b="1" lang="en-US">
                <a:solidFill>
                  <a:schemeClr val="dk1"/>
                </a:solidFill>
              </a:rPr>
              <a:t>Dense:</a:t>
            </a:r>
            <a:r>
              <a:rPr lang="en-US">
                <a:solidFill>
                  <a:schemeClr val="dk1"/>
                </a:solidFill>
              </a:rPr>
              <a:t> Learns patterns from features</a:t>
            </a:r>
            <a:endParaRPr>
              <a:solidFill>
                <a:schemeClr val="dk1"/>
              </a:solidFill>
            </a:endParaRPr>
          </a:p>
          <a:p>
            <a:pPr indent="0" lvl="0" marL="0" rtl="0" algn="l">
              <a:lnSpc>
                <a:spcPct val="140000"/>
              </a:lnSpc>
              <a:spcBef>
                <a:spcPts val="1200"/>
              </a:spcBef>
              <a:spcAft>
                <a:spcPts val="0"/>
              </a:spcAft>
              <a:buNone/>
            </a:pPr>
            <a:r>
              <a:t/>
            </a:r>
            <a:endParaRPr sz="1200">
              <a:solidFill>
                <a:schemeClr val="dk1"/>
              </a:solidFill>
            </a:endParaRPr>
          </a:p>
          <a:p>
            <a:pPr indent="0" lvl="0" marL="0" rtl="0" algn="l">
              <a:spcBef>
                <a:spcPts val="1200"/>
              </a:spcBef>
              <a:spcAft>
                <a:spcPts val="0"/>
              </a:spcAft>
              <a:buNone/>
            </a:pPr>
            <a:r>
              <a:t/>
            </a:r>
            <a:endParaRPr/>
          </a:p>
        </p:txBody>
      </p:sp>
      <p:sp>
        <p:nvSpPr>
          <p:cNvPr id="90" name="Google Shape;90;g37111645434_0_9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37111645434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US" sz="1200">
                <a:solidFill>
                  <a:schemeClr val="dk1"/>
                </a:solidFill>
              </a:rPr>
              <a:t>Model Training:</a:t>
            </a:r>
            <a:r>
              <a:rPr lang="en-US" sz="1200">
                <a:solidFill>
                  <a:schemeClr val="dk1"/>
                </a:solidFill>
              </a:rPr>
              <a:t> Training is the process where we teach the model how to recognized images by showing it thousands of examples.</a:t>
            </a:r>
            <a:endParaRPr sz="1200">
              <a:solidFill>
                <a:schemeClr val="dk1"/>
              </a:solidFill>
            </a:endParaRPr>
          </a:p>
          <a:p>
            <a:pPr indent="-304800" lvl="0" marL="457200" rtl="0" algn="l">
              <a:spcBef>
                <a:spcPts val="0"/>
              </a:spcBef>
              <a:spcAft>
                <a:spcPts val="0"/>
              </a:spcAft>
              <a:buClr>
                <a:schemeClr val="dk1"/>
              </a:buClr>
              <a:buSzPts val="1200"/>
              <a:buAutoNum type="arabicParenR"/>
            </a:pPr>
            <a:r>
              <a:rPr b="1" lang="en-US" sz="1200">
                <a:solidFill>
                  <a:schemeClr val="dk1"/>
                </a:solidFill>
              </a:rPr>
              <a:t>Is to Compiling the model:</a:t>
            </a:r>
            <a:r>
              <a:rPr lang="en-US" sz="1200">
                <a:solidFill>
                  <a:schemeClr val="dk1"/>
                </a:solidFill>
              </a:rPr>
              <a:t> With that we tell the model how to learn and how to judge it´s own progress.  One aspect that I have added on my code when doing this part is the “early stopping </a:t>
            </a:r>
            <a:r>
              <a:rPr lang="en-US" sz="1200">
                <a:solidFill>
                  <a:schemeClr val="dk1"/>
                </a:solidFill>
              </a:rPr>
              <a:t>function</a:t>
            </a:r>
            <a:r>
              <a:rPr lang="en-US" sz="1200">
                <a:solidFill>
                  <a:schemeClr val="dk1"/>
                </a:solidFill>
              </a:rPr>
              <a:t>” to ensure the training stops if it doesnt improve for 5 epoch, this way it was taking me less time. </a:t>
            </a:r>
            <a:r>
              <a:rPr lang="en-US" sz="1200">
                <a:solidFill>
                  <a:schemeClr val="dk1"/>
                </a:solidFill>
              </a:rPr>
              <a:t>Because</a:t>
            </a:r>
            <a:r>
              <a:rPr lang="en-US" sz="1200">
                <a:solidFill>
                  <a:schemeClr val="dk1"/>
                </a:solidFill>
              </a:rPr>
              <a:t> one of the challenges I had in the project was time consuming of loading the training model to proceed with the exercise. </a:t>
            </a:r>
            <a:endParaRPr sz="1200">
              <a:solidFill>
                <a:schemeClr val="dk1"/>
              </a:solidFill>
            </a:endParaRPr>
          </a:p>
          <a:p>
            <a:pPr indent="-304800" lvl="0" marL="457200" rtl="0" algn="l">
              <a:spcBef>
                <a:spcPts val="0"/>
              </a:spcBef>
              <a:spcAft>
                <a:spcPts val="0"/>
              </a:spcAft>
              <a:buClr>
                <a:schemeClr val="dk1"/>
              </a:buClr>
              <a:buSzPts val="1200"/>
              <a:buAutoNum type="arabicParenR"/>
            </a:pPr>
            <a:r>
              <a:rPr b="1" lang="en-US" sz="1200">
                <a:solidFill>
                  <a:schemeClr val="dk1"/>
                </a:solidFill>
              </a:rPr>
              <a:t>Training the Model:</a:t>
            </a:r>
            <a:r>
              <a:rPr lang="en-US" sz="1200">
                <a:solidFill>
                  <a:schemeClr val="dk1"/>
                </a:solidFill>
              </a:rPr>
              <a:t> with “model fit”,  At first I started with 60 epoch and I lowered down to 30 epoch. </a:t>
            </a:r>
            <a:endParaRPr sz="1200">
              <a:solidFill>
                <a:schemeClr val="dk1"/>
              </a:solidFill>
            </a:endParaRPr>
          </a:p>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rPr lang="en-US" sz="1200">
                <a:solidFill>
                  <a:schemeClr val="dk1"/>
                </a:solidFill>
              </a:rPr>
              <a:t>Saved the model. </a:t>
            </a:r>
            <a:endParaRPr sz="1200">
              <a:solidFill>
                <a:schemeClr val="dk1"/>
              </a:solidFill>
            </a:endParaRPr>
          </a:p>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rPr lang="en-US" sz="1200">
                <a:solidFill>
                  <a:schemeClr val="dk1"/>
                </a:solidFill>
              </a:rPr>
              <a:t>We can see that training accuracy steadily increased from 40% to 80% across 14th epoch. This is great as we want to have higher training accuracy vs validation accuracy. This means is generalizating well the model.</a:t>
            </a:r>
            <a:endParaRPr sz="1200">
              <a:solidFill>
                <a:schemeClr val="dk1"/>
              </a:solidFill>
            </a:endParaRPr>
          </a:p>
          <a:p>
            <a:pPr indent="0" lvl="0" marL="0" rtl="0" algn="l">
              <a:spcBef>
                <a:spcPts val="0"/>
              </a:spcBef>
              <a:spcAft>
                <a:spcPts val="0"/>
              </a:spcAft>
              <a:buNone/>
            </a:pPr>
            <a:r>
              <a:t/>
            </a:r>
            <a:endParaRPr sz="1200">
              <a:solidFill>
                <a:schemeClr val="dk1"/>
              </a:solidFill>
            </a:endParaRPr>
          </a:p>
          <a:p>
            <a:pPr indent="-304800" lvl="0" marL="457200" rtl="0" algn="l">
              <a:spcBef>
                <a:spcPts val="0"/>
              </a:spcBef>
              <a:spcAft>
                <a:spcPts val="0"/>
              </a:spcAft>
              <a:buClr>
                <a:schemeClr val="dk1"/>
              </a:buClr>
              <a:buSzPts val="1200"/>
              <a:buChar char="-"/>
            </a:pPr>
            <a:r>
              <a:rPr b="1" lang="en-US">
                <a:solidFill>
                  <a:srgbClr val="188038"/>
                </a:solidFill>
                <a:latin typeface="Roboto Mono"/>
                <a:ea typeface="Roboto Mono"/>
                <a:cs typeface="Roboto Mono"/>
                <a:sym typeface="Roboto Mono"/>
              </a:rPr>
              <a:t>train_images</a:t>
            </a:r>
            <a:r>
              <a:rPr lang="en-US">
                <a:solidFill>
                  <a:schemeClr val="dk1"/>
                </a:solidFill>
              </a:rPr>
              <a:t> → the images the model learns from</a:t>
            </a:r>
            <a:endParaRPr>
              <a:solidFill>
                <a:schemeClr val="dk1"/>
              </a:solidFill>
            </a:endParaRPr>
          </a:p>
          <a:p>
            <a:pPr indent="-304800" lvl="0" marL="457200" rtl="0" algn="l">
              <a:spcBef>
                <a:spcPts val="0"/>
              </a:spcBef>
              <a:spcAft>
                <a:spcPts val="0"/>
              </a:spcAft>
              <a:buClr>
                <a:schemeClr val="dk1"/>
              </a:buClr>
              <a:buSzPts val="1200"/>
              <a:buChar char="-"/>
            </a:pPr>
            <a:r>
              <a:rPr b="1" lang="en-US">
                <a:solidFill>
                  <a:srgbClr val="188038"/>
                </a:solidFill>
                <a:latin typeface="Roboto Mono"/>
                <a:ea typeface="Roboto Mono"/>
                <a:cs typeface="Roboto Mono"/>
                <a:sym typeface="Roboto Mono"/>
              </a:rPr>
              <a:t>train_labels</a:t>
            </a:r>
            <a:r>
              <a:rPr lang="en-US">
                <a:solidFill>
                  <a:schemeClr val="dk1"/>
                </a:solidFill>
              </a:rPr>
              <a:t> → the correct answers, turned into one-hot vectors via </a:t>
            </a:r>
            <a:r>
              <a:rPr lang="en-US">
                <a:solidFill>
                  <a:srgbClr val="188038"/>
                </a:solidFill>
                <a:latin typeface="Roboto Mono"/>
                <a:ea typeface="Roboto Mono"/>
                <a:cs typeface="Roboto Mono"/>
                <a:sym typeface="Roboto Mono"/>
              </a:rPr>
              <a:t>to_categorical()</a:t>
            </a:r>
            <a:endParaRPr>
              <a:solidFill>
                <a:srgbClr val="188038"/>
              </a:solidFill>
              <a:latin typeface="Roboto Mono"/>
              <a:ea typeface="Roboto Mono"/>
              <a:cs typeface="Roboto Mono"/>
              <a:sym typeface="Roboto Mono"/>
            </a:endParaRPr>
          </a:p>
          <a:p>
            <a:pPr indent="0" lvl="0" marL="0" rtl="0" algn="l">
              <a:spcBef>
                <a:spcPts val="0"/>
              </a:spcBef>
              <a:spcAft>
                <a:spcPts val="0"/>
              </a:spcAft>
              <a:buNone/>
            </a:pPr>
            <a:r>
              <a:t/>
            </a:r>
            <a:endParaRPr>
              <a:solidFill>
                <a:srgbClr val="188038"/>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i="1" lang="en-US">
                <a:solidFill>
                  <a:schemeClr val="dk1"/>
                </a:solidFill>
              </a:rPr>
              <a:t>Accuracy</a:t>
            </a:r>
            <a:r>
              <a:rPr lang="en-US">
                <a:solidFill>
                  <a:schemeClr val="dk1"/>
                </a:solidFill>
              </a:rPr>
              <a:t> tells us how often the model guesses correctly.</a:t>
            </a:r>
            <a:endParaRPr>
              <a:solidFill>
                <a:schemeClr val="dk1"/>
              </a:solidFill>
            </a:endParaRPr>
          </a:p>
          <a:p>
            <a:pPr indent="0" lvl="0" marL="0" rtl="0" algn="l">
              <a:spcBef>
                <a:spcPts val="0"/>
              </a:spcBef>
              <a:spcAft>
                <a:spcPts val="0"/>
              </a:spcAft>
              <a:buClr>
                <a:schemeClr val="dk1"/>
              </a:buClr>
              <a:buSzPts val="1100"/>
              <a:buFont typeface="Arial"/>
              <a:buNone/>
            </a:pPr>
            <a:r>
              <a:rPr i="1" lang="en-US">
                <a:solidFill>
                  <a:schemeClr val="dk1"/>
                </a:solidFill>
              </a:rPr>
              <a:t>Loss</a:t>
            </a:r>
            <a:r>
              <a:rPr lang="en-US">
                <a:solidFill>
                  <a:schemeClr val="dk1"/>
                </a:solidFill>
              </a:rPr>
              <a:t> tells us how confident and correct the model is — lower is better.</a:t>
            </a:r>
            <a:endParaRPr>
              <a:solidFill>
                <a:schemeClr val="dk1"/>
              </a:solidFill>
            </a:endParaRPr>
          </a:p>
          <a:p>
            <a:pPr indent="0" lvl="0" marL="0" rtl="0" algn="l">
              <a:spcBef>
                <a:spcPts val="0"/>
              </a:spcBef>
              <a:spcAft>
                <a:spcPts val="0"/>
              </a:spcAft>
              <a:buNone/>
            </a:pPr>
            <a:r>
              <a:t/>
            </a:r>
            <a:endParaRPr>
              <a:solidFill>
                <a:srgbClr val="188038"/>
              </a:solidFill>
              <a:latin typeface="Roboto Mono"/>
              <a:ea typeface="Roboto Mono"/>
              <a:cs typeface="Roboto Mono"/>
              <a:sym typeface="Roboto Mono"/>
            </a:endParaRPr>
          </a:p>
        </p:txBody>
      </p:sp>
      <p:sp>
        <p:nvSpPr>
          <p:cNvPr id="106" name="Google Shape;106;g37111645434_0_13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37111645434_0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endParaRPr>
          </a:p>
        </p:txBody>
      </p:sp>
      <p:sp>
        <p:nvSpPr>
          <p:cNvPr id="122" name="Google Shape;122;g37111645434_0_14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37111645434_0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In the Model Evaluation the goal is to check if the model really learned to recognized images. </a:t>
            </a:r>
            <a:br>
              <a:rPr lang="en-US"/>
            </a:br>
            <a:r>
              <a:rPr b="1" lang="en-US"/>
              <a:t>1) Loading the trained model:</a:t>
            </a:r>
            <a:endParaRPr b="1"/>
          </a:p>
          <a:p>
            <a:pPr indent="0" lvl="0" marL="0" rtl="0" algn="l">
              <a:spcBef>
                <a:spcPts val="0"/>
              </a:spcBef>
              <a:spcAft>
                <a:spcPts val="0"/>
              </a:spcAft>
              <a:buNone/>
            </a:pPr>
            <a:r>
              <a:rPr b="1" lang="en-US"/>
              <a:t>2) Evaluating on Test data: </a:t>
            </a:r>
            <a:r>
              <a:rPr lang="en-US"/>
              <a:t>Here is to test the model on unseen images. The model achieves 52% accuracy on unseen test data, which is actually great as we can see it´s learning. However, there is a relative high loss of (1.31), which tell us that the model is not super confident in many of it´s predictions. So definitely, there is a clear opportunity to improve accuracy, reduce error with more training data, data argumentation or deeper architecture. </a:t>
            </a:r>
            <a:endParaRPr/>
          </a:p>
          <a:p>
            <a:pPr indent="0" lvl="0" marL="0" rtl="0" algn="l">
              <a:spcBef>
                <a:spcPts val="0"/>
              </a:spcBef>
              <a:spcAft>
                <a:spcPts val="0"/>
              </a:spcAft>
              <a:buNone/>
            </a:pPr>
            <a:r>
              <a:rPr b="1" lang="en-US"/>
              <a:t>3) Classification Repor</a:t>
            </a:r>
            <a:r>
              <a:rPr lang="en-US"/>
              <a:t>t: Where we obtain the different columns of precision, recall, and F-1 score. Where it helped me understand where the model is strong and where was confused. </a:t>
            </a:r>
            <a:endParaRPr/>
          </a:p>
          <a:p>
            <a:pPr indent="0" lvl="0" marL="0" rtl="0" algn="l">
              <a:spcBef>
                <a:spcPts val="0"/>
              </a:spcBef>
              <a:spcAft>
                <a:spcPts val="0"/>
              </a:spcAft>
              <a:buNone/>
            </a:pPr>
            <a:r>
              <a:rPr lang="en-US"/>
              <a:t>4) Generate the evaluation report based on the accuracy, precision, recall, F1 score and confusion matrix. </a:t>
            </a:r>
            <a:endParaRPr/>
          </a:p>
        </p:txBody>
      </p:sp>
      <p:sp>
        <p:nvSpPr>
          <p:cNvPr id="132" name="Google Shape;132;g37111645434_0_18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37111645434_0_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So now that we have the model and </a:t>
            </a:r>
            <a:r>
              <a:rPr lang="en-US"/>
              <a:t>already</a:t>
            </a:r>
            <a:r>
              <a:rPr lang="en-US"/>
              <a:t> learned from millions of images, we move forward with </a:t>
            </a:r>
            <a:r>
              <a:rPr b="1" lang="en-US"/>
              <a:t>Transfer learning, </a:t>
            </a:r>
            <a:r>
              <a:rPr lang="en-US"/>
              <a:t>which is teaching the model how to solve problems without starting from scratch.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There were different models like ImagNet, VGG16, Inception. Did some research and the reason why I choose VGG16, because is simple on its architecture and easy to implement and visualized. </a:t>
            </a:r>
            <a:endParaRPr/>
          </a:p>
        </p:txBody>
      </p:sp>
      <p:sp>
        <p:nvSpPr>
          <p:cNvPr id="150" name="Google Shape;150;g37111645434_0_19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37156f87417_1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solidFill>
                  <a:schemeClr val="dk1"/>
                </a:solidFill>
              </a:rPr>
              <a:t>🧹 </a:t>
            </a:r>
            <a:r>
              <a:rPr b="1" lang="en-US">
                <a:solidFill>
                  <a:schemeClr val="dk1"/>
                </a:solidFill>
              </a:rPr>
              <a:t>Data Processing</a:t>
            </a:r>
            <a:br>
              <a:rPr b="1" lang="en-US">
                <a:solidFill>
                  <a:schemeClr val="dk1"/>
                </a:solidFill>
              </a:rPr>
            </a:br>
            <a:r>
              <a:rPr lang="en-US">
                <a:solidFill>
                  <a:schemeClr val="dk1"/>
                </a:solidFill>
              </a:rPr>
              <a:t> – Loading, reshaping, normalizing, and preparing the CIFAR-10 dataset.</a:t>
            </a:r>
            <a:br>
              <a:rPr lang="en-US">
                <a:solidFill>
                  <a:schemeClr val="dk1"/>
                </a:solidFill>
              </a:rPr>
            </a:b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 </a:t>
            </a:r>
            <a:r>
              <a:rPr b="1" lang="en-US">
                <a:solidFill>
                  <a:schemeClr val="dk1"/>
                </a:solidFill>
              </a:rPr>
              <a:t>Model Architecture Design</a:t>
            </a:r>
            <a:br>
              <a:rPr b="1" lang="en-US">
                <a:solidFill>
                  <a:schemeClr val="dk1"/>
                </a:solidFill>
              </a:rPr>
            </a:br>
            <a:r>
              <a:rPr lang="en-US">
                <a:solidFill>
                  <a:schemeClr val="dk1"/>
                </a:solidFill>
              </a:rPr>
              <a:t> – Building a CNN with convolution, pooling, and dense layers.</a:t>
            </a:r>
            <a:br>
              <a:rPr lang="en-US">
                <a:solidFill>
                  <a:schemeClr val="dk1"/>
                </a:solidFill>
              </a:rPr>
            </a:b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 </a:t>
            </a:r>
            <a:r>
              <a:rPr b="1" lang="en-US">
                <a:solidFill>
                  <a:schemeClr val="dk1"/>
                </a:solidFill>
              </a:rPr>
              <a:t>Model Training</a:t>
            </a:r>
            <a:br>
              <a:rPr b="1" lang="en-US">
                <a:solidFill>
                  <a:schemeClr val="dk1"/>
                </a:solidFill>
              </a:rPr>
            </a:br>
            <a:r>
              <a:rPr lang="en-US">
                <a:solidFill>
                  <a:schemeClr val="dk1"/>
                </a:solidFill>
              </a:rPr>
              <a:t> – Teaching the model to recognize patterns using labeled data.</a:t>
            </a:r>
            <a:br>
              <a:rPr lang="en-US">
                <a:solidFill>
                  <a:schemeClr val="dk1"/>
                </a:solidFill>
              </a:rPr>
            </a:b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 </a:t>
            </a:r>
            <a:r>
              <a:rPr b="1" lang="en-US">
                <a:solidFill>
                  <a:schemeClr val="dk1"/>
                </a:solidFill>
              </a:rPr>
              <a:t>Model Evaluation</a:t>
            </a:r>
            <a:br>
              <a:rPr b="1" lang="en-US">
                <a:solidFill>
                  <a:schemeClr val="dk1"/>
                </a:solidFill>
              </a:rPr>
            </a:br>
            <a:r>
              <a:rPr lang="en-US">
                <a:solidFill>
                  <a:schemeClr val="dk1"/>
                </a:solidFill>
              </a:rPr>
              <a:t> – Testing on unseen data and analyzing metrics like accuracy, loss, precision, recall, etc.</a:t>
            </a:r>
            <a:br>
              <a:rPr lang="en-US">
                <a:solidFill>
                  <a:schemeClr val="dk1"/>
                </a:solidFill>
              </a:rPr>
            </a:b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 </a:t>
            </a:r>
            <a:r>
              <a:rPr b="1" lang="en-US">
                <a:solidFill>
                  <a:schemeClr val="dk1"/>
                </a:solidFill>
              </a:rPr>
              <a:t>Transfer Learning (optional step)</a:t>
            </a:r>
            <a:br>
              <a:rPr b="1" lang="en-US">
                <a:solidFill>
                  <a:schemeClr val="dk1"/>
                </a:solidFill>
              </a:rPr>
            </a:br>
            <a:r>
              <a:rPr lang="en-US">
                <a:solidFill>
                  <a:schemeClr val="dk1"/>
                </a:solidFill>
              </a:rPr>
              <a:t> – Leveraging pre-trained models to improve performance.</a:t>
            </a:r>
            <a:br>
              <a:rPr lang="en-US">
                <a:solidFill>
                  <a:schemeClr val="dk1"/>
                </a:solidFill>
              </a:rPr>
            </a:b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 </a:t>
            </a:r>
            <a:r>
              <a:rPr b="1" lang="en-US">
                <a:solidFill>
                  <a:schemeClr val="dk1"/>
                </a:solidFill>
              </a:rPr>
              <a:t>Result Interpretation &amp; Visualization</a:t>
            </a:r>
            <a:br>
              <a:rPr b="1" lang="en-US">
                <a:solidFill>
                  <a:schemeClr val="dk1"/>
                </a:solidFill>
              </a:rPr>
            </a:br>
            <a:r>
              <a:rPr lang="en-US">
                <a:solidFill>
                  <a:schemeClr val="dk1"/>
                </a:solidFill>
              </a:rPr>
              <a:t> – Confusion matrix, classification report, and performance plots.</a:t>
            </a:r>
            <a:endParaRPr>
              <a:solidFill>
                <a:schemeClr val="dk1"/>
              </a:solidFill>
            </a:endParaRPr>
          </a:p>
          <a:p>
            <a:pPr indent="0" lvl="0" marL="0" rtl="0" algn="l">
              <a:spcBef>
                <a:spcPts val="0"/>
              </a:spcBef>
              <a:spcAft>
                <a:spcPts val="0"/>
              </a:spcAft>
              <a:buNone/>
            </a:pPr>
            <a:r>
              <a:t/>
            </a:r>
            <a:endParaRPr/>
          </a:p>
        </p:txBody>
      </p:sp>
      <p:sp>
        <p:nvSpPr>
          <p:cNvPr id="161" name="Google Shape;161;g37156f87417_1_2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 name="Shape 8"/>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3"/>
          <p:cNvSpPr txBox="1"/>
          <p:nvPr>
            <p:ph idx="1" type="subTitle"/>
          </p:nvPr>
        </p:nvSpPr>
        <p:spPr>
          <a:xfrm>
            <a:off x="5590675" y="2724175"/>
            <a:ext cx="64008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SzPts val="3200"/>
              <a:buNone/>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11" name="Google Shape;11;p3"/>
          <p:cNvSpPr txBox="1"/>
          <p:nvPr>
            <p:ph type="ctrTitle"/>
          </p:nvPr>
        </p:nvSpPr>
        <p:spPr>
          <a:xfrm>
            <a:off x="2990050" y="1254175"/>
            <a:ext cx="11998500" cy="1470000"/>
          </a:xfrm>
          <a:prstGeom prst="rect">
            <a:avLst/>
          </a:prstGeom>
          <a:noFill/>
          <a:ln>
            <a:noFill/>
          </a:ln>
        </p:spPr>
        <p:txBody>
          <a:bodyPr anchorCtr="0" anchor="ctr" bIns="45700" lIns="91425" spcFirstLastPara="1" rIns="91425" wrap="square" tIns="45700">
            <a:normAutofit/>
          </a:bodyPr>
          <a:lstStyle>
            <a:lvl1pPr lvl="0" rtl="0" algn="ctr">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2" name="Shape 12"/>
        <p:cNvGrpSpPr/>
        <p:nvPr/>
      </p:nvGrpSpPr>
      <p:grpSpPr>
        <a:xfrm>
          <a:off x="0" y="0"/>
          <a:ext cx="0" cy="0"/>
          <a:chOff x="0" y="0"/>
          <a:chExt cx="0" cy="0"/>
        </a:xfrm>
      </p:grpSpPr>
      <p:sp>
        <p:nvSpPr>
          <p:cNvPr id="13" name="Google Shape;13;p4"/>
          <p:cNvSpPr txBox="1"/>
          <p:nvPr>
            <p:ph idx="1" type="body"/>
          </p:nvPr>
        </p:nvSpPr>
        <p:spPr>
          <a:xfrm>
            <a:off x="3329400" y="3336525"/>
            <a:ext cx="8229600" cy="45261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 name="Google Shape;14;p4"/>
          <p:cNvSpPr txBox="1"/>
          <p:nvPr>
            <p:ph type="ctrTitle"/>
          </p:nvPr>
        </p:nvSpPr>
        <p:spPr>
          <a:xfrm>
            <a:off x="2973825" y="1254175"/>
            <a:ext cx="11998500" cy="1470000"/>
          </a:xfrm>
          <a:prstGeom prst="rect">
            <a:avLst/>
          </a:prstGeom>
          <a:noFill/>
          <a:ln>
            <a:noFill/>
          </a:ln>
        </p:spPr>
        <p:txBody>
          <a:bodyPr anchorCtr="0" anchor="ctr" bIns="45700" lIns="91425" spcFirstLastPara="1" rIns="91425" wrap="square" tIns="45700">
            <a:normAutofit/>
          </a:bodyPr>
          <a:lstStyle>
            <a:lvl1pPr lvl="0" rtl="0" algn="ctr">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5"/>
          <p:cNvSpPr txBox="1"/>
          <p:nvPr>
            <p:ph idx="1" type="body"/>
          </p:nvPr>
        </p:nvSpPr>
        <p:spPr>
          <a:xfrm>
            <a:off x="3188813" y="5908713"/>
            <a:ext cx="7772400" cy="1500300"/>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SzPts val="2800"/>
              <a:buNone/>
              <a:defRPr sz="2800"/>
            </a:lvl1pPr>
            <a:lvl2pPr indent="-228600" lvl="1" marL="914400" algn="l">
              <a:spcBef>
                <a:spcPts val="360"/>
              </a:spcBef>
              <a:spcAft>
                <a:spcPts val="0"/>
              </a:spcAft>
              <a:buSzPts val="2800"/>
              <a:buNone/>
              <a:defRPr/>
            </a:lvl2pPr>
            <a:lvl3pPr indent="-228600" lvl="2" marL="1371600" algn="l">
              <a:spcBef>
                <a:spcPts val="320"/>
              </a:spcBef>
              <a:spcAft>
                <a:spcPts val="0"/>
              </a:spcAft>
              <a:buSzPts val="2800"/>
              <a:buNone/>
              <a:defRPr sz="2800"/>
            </a:lvl3pPr>
            <a:lvl4pPr indent="-228600" lvl="3" marL="1828800" algn="l">
              <a:spcBef>
                <a:spcPts val="280"/>
              </a:spcBef>
              <a:spcAft>
                <a:spcPts val="0"/>
              </a:spcAft>
              <a:buSzPts val="2800"/>
              <a:buNone/>
              <a:defRPr sz="2800"/>
            </a:lvl4pPr>
            <a:lvl5pPr indent="-228600" lvl="4" marL="2286000" algn="l">
              <a:spcBef>
                <a:spcPts val="280"/>
              </a:spcBef>
              <a:spcAft>
                <a:spcPts val="0"/>
              </a:spcAft>
              <a:buSzPts val="2800"/>
              <a:buNone/>
              <a:defRPr sz="2800"/>
            </a:lvl5pPr>
            <a:lvl6pPr indent="-228600" lvl="5" marL="2743200" algn="l">
              <a:spcBef>
                <a:spcPts val="280"/>
              </a:spcBef>
              <a:spcAft>
                <a:spcPts val="0"/>
              </a:spcAft>
              <a:buSzPts val="2800"/>
              <a:buNone/>
              <a:defRPr sz="2800"/>
            </a:lvl6pPr>
            <a:lvl7pPr indent="-228600" lvl="6" marL="3200400" algn="l">
              <a:spcBef>
                <a:spcPts val="280"/>
              </a:spcBef>
              <a:spcAft>
                <a:spcPts val="0"/>
              </a:spcAft>
              <a:buSzPts val="2800"/>
              <a:buNone/>
              <a:defRPr sz="2800"/>
            </a:lvl7pPr>
            <a:lvl8pPr indent="-228600" lvl="7" marL="3657600" algn="l">
              <a:spcBef>
                <a:spcPts val="280"/>
              </a:spcBef>
              <a:spcAft>
                <a:spcPts val="0"/>
              </a:spcAft>
              <a:buSzPts val="2800"/>
              <a:buNone/>
              <a:defRPr sz="2800"/>
            </a:lvl8pPr>
            <a:lvl9pPr indent="-228600" lvl="8" marL="4114800" algn="l">
              <a:spcBef>
                <a:spcPts val="280"/>
              </a:spcBef>
              <a:spcAft>
                <a:spcPts val="0"/>
              </a:spcAft>
              <a:buSzPts val="2800"/>
              <a:buNone/>
              <a:defRPr sz="2800"/>
            </a:lvl9pPr>
          </a:lstStyle>
          <a:p/>
        </p:txBody>
      </p:sp>
      <p:sp>
        <p:nvSpPr>
          <p:cNvPr id="17" name="Google Shape;17;p5"/>
          <p:cNvSpPr txBox="1"/>
          <p:nvPr>
            <p:ph type="ctrTitle"/>
          </p:nvPr>
        </p:nvSpPr>
        <p:spPr>
          <a:xfrm>
            <a:off x="2973825" y="1254175"/>
            <a:ext cx="11998500" cy="1470000"/>
          </a:xfrm>
          <a:prstGeom prst="rect">
            <a:avLst/>
          </a:prstGeom>
          <a:noFill/>
          <a:ln>
            <a:noFill/>
          </a:ln>
        </p:spPr>
        <p:txBody>
          <a:bodyPr anchorCtr="0" anchor="ctr" bIns="45700" lIns="91425" spcFirstLastPara="1" rIns="91425" wrap="square" tIns="45700">
            <a:normAutofit/>
          </a:bodyPr>
          <a:lstStyle>
            <a:lvl1pPr lvl="0" rtl="0" algn="ctr">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8" name="Shape 18"/>
        <p:cNvGrpSpPr/>
        <p:nvPr/>
      </p:nvGrpSpPr>
      <p:grpSpPr>
        <a:xfrm>
          <a:off x="0" y="0"/>
          <a:ext cx="0" cy="0"/>
          <a:chOff x="0" y="0"/>
          <a:chExt cx="0" cy="0"/>
        </a:xfrm>
      </p:grpSpPr>
      <p:sp>
        <p:nvSpPr>
          <p:cNvPr id="19" name="Google Shape;19;p6"/>
          <p:cNvSpPr/>
          <p:nvPr/>
        </p:nvSpPr>
        <p:spPr>
          <a:xfrm>
            <a:off x="777407" y="1028700"/>
            <a:ext cx="16725409" cy="8230956"/>
          </a:xfrm>
          <a:custGeom>
            <a:rect b="b" l="l" r="r" t="t"/>
            <a:pathLst>
              <a:path extrusionOk="0" h="2167467" w="4404321">
                <a:moveTo>
                  <a:pt x="0" y="0"/>
                </a:moveTo>
                <a:lnTo>
                  <a:pt x="4404321" y="0"/>
                </a:lnTo>
                <a:lnTo>
                  <a:pt x="4404321" y="2167467"/>
                </a:lnTo>
                <a:lnTo>
                  <a:pt x="0" y="2167467"/>
                </a:lnTo>
                <a:close/>
              </a:path>
            </a:pathLst>
          </a:custGeom>
          <a:solidFill>
            <a:srgbClr val="000000">
              <a:alpha val="0"/>
            </a:srgbClr>
          </a:solidFill>
          <a:ln cap="sq" cmpd="sng" w="38100">
            <a:solidFill>
              <a:srgbClr val="71CBEF"/>
            </a:solidFill>
            <a:prstDash val="solid"/>
            <a:miter lim="8000"/>
            <a:headEnd len="sm" w="sm" type="none"/>
            <a:tailEnd len="sm" w="sm" type="none"/>
          </a:ln>
        </p:spPr>
      </p:sp>
      <p:sp>
        <p:nvSpPr>
          <p:cNvPr id="20" name="Google Shape;20;p6"/>
          <p:cNvSpPr txBox="1"/>
          <p:nvPr>
            <p:ph idx="1" type="body"/>
          </p:nvPr>
        </p:nvSpPr>
        <p:spPr>
          <a:xfrm>
            <a:off x="4497775" y="3433850"/>
            <a:ext cx="4038600" cy="4526100"/>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55600" lvl="3" marL="1828800" algn="l">
              <a:spcBef>
                <a:spcPts val="360"/>
              </a:spcBef>
              <a:spcAft>
                <a:spcPts val="0"/>
              </a:spcAft>
              <a:buClr>
                <a:schemeClr val="dk1"/>
              </a:buClr>
              <a:buSzPts val="2000"/>
              <a:buChar char="–"/>
              <a:defRPr/>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21" name="Google Shape;21;p6"/>
          <p:cNvSpPr txBox="1"/>
          <p:nvPr>
            <p:ph idx="2" type="body"/>
          </p:nvPr>
        </p:nvSpPr>
        <p:spPr>
          <a:xfrm>
            <a:off x="8688775" y="3433850"/>
            <a:ext cx="4038600" cy="4526100"/>
          </a:xfrm>
          <a:prstGeom prst="rect">
            <a:avLst/>
          </a:prstGeom>
          <a:noFill/>
          <a:ln>
            <a:noFill/>
          </a:ln>
        </p:spPr>
        <p:txBody>
          <a:bodyPr anchorCtr="0" anchor="t" bIns="45700" lIns="91425" spcFirstLastPara="1" rIns="91425" wrap="square" tIns="45700">
            <a:normAutofit/>
          </a:bodyPr>
          <a:lstStyle>
            <a:lvl1pPr indent="-355600" lvl="0" marL="457200" algn="l">
              <a:spcBef>
                <a:spcPts val="560"/>
              </a:spcBef>
              <a:spcAft>
                <a:spcPts val="0"/>
              </a:spcAft>
              <a:buClr>
                <a:schemeClr val="dk1"/>
              </a:buClr>
              <a:buSzPts val="2000"/>
              <a:buChar char="•"/>
              <a:defRPr sz="2000"/>
            </a:lvl1pPr>
            <a:lvl2pPr indent="-355600" lvl="1" marL="914400" algn="l">
              <a:spcBef>
                <a:spcPts val="480"/>
              </a:spcBef>
              <a:spcAft>
                <a:spcPts val="0"/>
              </a:spcAft>
              <a:buClr>
                <a:schemeClr val="dk1"/>
              </a:buClr>
              <a:buSzPts val="2000"/>
              <a:buChar char="–"/>
              <a:defRPr sz="2000"/>
            </a:lvl2pPr>
            <a:lvl3pPr indent="-355600" lvl="2" marL="1371600" algn="l">
              <a:spcBef>
                <a:spcPts val="400"/>
              </a:spcBef>
              <a:spcAft>
                <a:spcPts val="0"/>
              </a:spcAft>
              <a:buClr>
                <a:schemeClr val="dk1"/>
              </a:buClr>
              <a:buSzPts val="2000"/>
              <a:buChar char="•"/>
              <a:defRPr sz="2000"/>
            </a:lvl3pPr>
            <a:lvl4pPr indent="-355600" lvl="3" marL="1828800" algn="l">
              <a:spcBef>
                <a:spcPts val="360"/>
              </a:spcBef>
              <a:spcAft>
                <a:spcPts val="0"/>
              </a:spcAft>
              <a:buClr>
                <a:schemeClr val="dk1"/>
              </a:buClr>
              <a:buSzPts val="2000"/>
              <a:buChar char="–"/>
              <a:defRPr/>
            </a:lvl4pPr>
            <a:lvl5pPr indent="-355600" lvl="4" marL="2286000" algn="l">
              <a:spcBef>
                <a:spcPts val="360"/>
              </a:spcBef>
              <a:spcAft>
                <a:spcPts val="0"/>
              </a:spcAft>
              <a:buClr>
                <a:schemeClr val="dk1"/>
              </a:buClr>
              <a:buSzPts val="2000"/>
              <a:buChar char="»"/>
              <a:defRPr/>
            </a:lvl5pPr>
            <a:lvl6pPr indent="-355600" lvl="5" marL="2743200" algn="l">
              <a:spcBef>
                <a:spcPts val="360"/>
              </a:spcBef>
              <a:spcAft>
                <a:spcPts val="0"/>
              </a:spcAft>
              <a:buClr>
                <a:schemeClr val="dk1"/>
              </a:buClr>
              <a:buSzPts val="2000"/>
              <a:buChar char="•"/>
              <a:defRPr/>
            </a:lvl6pPr>
            <a:lvl7pPr indent="-355600" lvl="6" marL="3200400" algn="l">
              <a:spcBef>
                <a:spcPts val="360"/>
              </a:spcBef>
              <a:spcAft>
                <a:spcPts val="0"/>
              </a:spcAft>
              <a:buClr>
                <a:schemeClr val="dk1"/>
              </a:buClr>
              <a:buSzPts val="2000"/>
              <a:buChar char="•"/>
              <a:defRPr/>
            </a:lvl7pPr>
            <a:lvl8pPr indent="-355600" lvl="7" marL="3657600" algn="l">
              <a:spcBef>
                <a:spcPts val="360"/>
              </a:spcBef>
              <a:spcAft>
                <a:spcPts val="0"/>
              </a:spcAft>
              <a:buClr>
                <a:schemeClr val="dk1"/>
              </a:buClr>
              <a:buSzPts val="2000"/>
              <a:buChar char="•"/>
              <a:defRPr/>
            </a:lvl8pPr>
            <a:lvl9pPr indent="-355600" lvl="8" marL="4114800" algn="l">
              <a:spcBef>
                <a:spcPts val="360"/>
              </a:spcBef>
              <a:spcAft>
                <a:spcPts val="0"/>
              </a:spcAft>
              <a:buClr>
                <a:schemeClr val="dk1"/>
              </a:buClr>
              <a:buSzPts val="2000"/>
              <a:buChar char="•"/>
              <a:defRPr/>
            </a:lvl9pPr>
          </a:lstStyle>
          <a:p/>
        </p:txBody>
      </p:sp>
      <p:sp>
        <p:nvSpPr>
          <p:cNvPr id="22" name="Google Shape;22;p6"/>
          <p:cNvSpPr txBox="1"/>
          <p:nvPr>
            <p:ph type="ctrTitle"/>
          </p:nvPr>
        </p:nvSpPr>
        <p:spPr>
          <a:xfrm>
            <a:off x="2973825" y="1254175"/>
            <a:ext cx="11998500" cy="1470000"/>
          </a:xfrm>
          <a:prstGeom prst="rect">
            <a:avLst/>
          </a:prstGeom>
          <a:noFill/>
          <a:ln>
            <a:noFill/>
          </a:ln>
        </p:spPr>
        <p:txBody>
          <a:bodyPr anchorCtr="0" anchor="ctr" bIns="45700" lIns="91425" spcFirstLastPara="1" rIns="91425" wrap="square" tIns="45700">
            <a:normAutofit/>
          </a:bodyPr>
          <a:lstStyle>
            <a:lvl1pPr lvl="0" rtl="0" algn="ctr">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3" name="Shape 23"/>
        <p:cNvGrpSpPr/>
        <p:nvPr/>
      </p:nvGrpSpPr>
      <p:grpSpPr>
        <a:xfrm>
          <a:off x="0" y="0"/>
          <a:ext cx="0" cy="0"/>
          <a:chOff x="0" y="0"/>
          <a:chExt cx="0" cy="0"/>
        </a:xfrm>
      </p:grpSpPr>
      <p:sp>
        <p:nvSpPr>
          <p:cNvPr id="24" name="Google Shape;24;p7"/>
          <p:cNvSpPr txBox="1"/>
          <p:nvPr>
            <p:ph type="ctrTitle"/>
          </p:nvPr>
        </p:nvSpPr>
        <p:spPr>
          <a:xfrm>
            <a:off x="2973825" y="1254175"/>
            <a:ext cx="11998500" cy="1470000"/>
          </a:xfrm>
          <a:prstGeom prst="rect">
            <a:avLst/>
          </a:prstGeom>
          <a:noFill/>
          <a:ln>
            <a:noFill/>
          </a:ln>
        </p:spPr>
        <p:txBody>
          <a:bodyPr anchorCtr="0" anchor="ctr" bIns="45700" lIns="91425" spcFirstLastPara="1" rIns="91425" wrap="square" tIns="45700">
            <a:normAutofit/>
          </a:bodyPr>
          <a:lstStyle>
            <a:lvl1pPr lvl="0" rtl="0" algn="ctr">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5" name="Shape 25"/>
        <p:cNvGrpSpPr/>
        <p:nvPr/>
      </p:nvGrpSpPr>
      <p:grpSpPr>
        <a:xfrm>
          <a:off x="0" y="0"/>
          <a:ext cx="0" cy="0"/>
          <a:chOff x="0" y="0"/>
          <a:chExt cx="0" cy="0"/>
        </a:xfrm>
      </p:grpSpPr>
      <p:grpSp>
        <p:nvGrpSpPr>
          <p:cNvPr id="26" name="Google Shape;26;p8"/>
          <p:cNvGrpSpPr/>
          <p:nvPr/>
        </p:nvGrpSpPr>
        <p:grpSpPr>
          <a:xfrm>
            <a:off x="0" y="0"/>
            <a:ext cx="18288000" cy="10287000"/>
            <a:chOff x="0" y="0"/>
            <a:chExt cx="24384000" cy="13716000"/>
          </a:xfrm>
        </p:grpSpPr>
        <p:sp>
          <p:nvSpPr>
            <p:cNvPr id="27" name="Google Shape;27;p8"/>
            <p:cNvSpPr/>
            <p:nvPr/>
          </p:nvSpPr>
          <p:spPr>
            <a:xfrm rot="5400000">
              <a:off x="8503696" y="-8503696"/>
              <a:ext cx="7376608" cy="24384000"/>
            </a:xfrm>
            <a:custGeom>
              <a:rect b="b" l="l" r="r" t="t"/>
              <a:pathLst>
                <a:path extrusionOk="0" h="24384000" w="7376608">
                  <a:moveTo>
                    <a:pt x="0" y="0"/>
                  </a:moveTo>
                  <a:lnTo>
                    <a:pt x="7376608" y="0"/>
                  </a:lnTo>
                  <a:lnTo>
                    <a:pt x="7376608" y="24384000"/>
                  </a:lnTo>
                  <a:lnTo>
                    <a:pt x="0" y="24384000"/>
                  </a:lnTo>
                  <a:lnTo>
                    <a:pt x="0" y="0"/>
                  </a:lnTo>
                  <a:close/>
                </a:path>
              </a:pathLst>
            </a:custGeom>
            <a:blipFill rotWithShape="1">
              <a:blip r:embed="rId2">
                <a:alphaModFix/>
              </a:blip>
              <a:stretch>
                <a:fillRect b="0" l="-25547" r="-204997" t="0"/>
              </a:stretch>
            </a:blipFill>
            <a:ln>
              <a:noFill/>
            </a:ln>
          </p:spPr>
        </p:sp>
        <p:sp>
          <p:nvSpPr>
            <p:cNvPr id="28" name="Google Shape;28;p8"/>
            <p:cNvSpPr/>
            <p:nvPr/>
          </p:nvSpPr>
          <p:spPr>
            <a:xfrm flipH="1" rot="5400000">
              <a:off x="9022304" y="-1645696"/>
              <a:ext cx="6339392" cy="24384000"/>
            </a:xfrm>
            <a:custGeom>
              <a:rect b="b" l="l" r="r" t="t"/>
              <a:pathLst>
                <a:path extrusionOk="0" h="24384000" w="6339392">
                  <a:moveTo>
                    <a:pt x="0" y="24384000"/>
                  </a:moveTo>
                  <a:lnTo>
                    <a:pt x="6339392" y="24384000"/>
                  </a:lnTo>
                  <a:lnTo>
                    <a:pt x="6339392" y="0"/>
                  </a:lnTo>
                  <a:lnTo>
                    <a:pt x="0" y="0"/>
                  </a:lnTo>
                  <a:lnTo>
                    <a:pt x="0" y="24384000"/>
                  </a:lnTo>
                  <a:close/>
                </a:path>
              </a:pathLst>
            </a:custGeom>
            <a:blipFill rotWithShape="1">
              <a:blip r:embed="rId2">
                <a:alphaModFix/>
              </a:blip>
              <a:stretch>
                <a:fillRect b="0" l="-29726" r="-254888" t="0"/>
              </a:stretch>
            </a:blipFill>
            <a:ln>
              <a:noFill/>
            </a:ln>
          </p:spPr>
        </p:sp>
      </p:grpSp>
      <p:sp>
        <p:nvSpPr>
          <p:cNvPr id="29" name="Google Shape;29;p8"/>
          <p:cNvSpPr/>
          <p:nvPr/>
        </p:nvSpPr>
        <p:spPr>
          <a:xfrm>
            <a:off x="770278" y="978858"/>
            <a:ext cx="16771192" cy="8593239"/>
          </a:xfrm>
          <a:custGeom>
            <a:rect b="b" l="l" r="r" t="t"/>
            <a:pathLst>
              <a:path extrusionOk="0" h="2263225" w="4417075">
                <a:moveTo>
                  <a:pt x="0" y="0"/>
                </a:moveTo>
                <a:lnTo>
                  <a:pt x="4417075" y="0"/>
                </a:lnTo>
                <a:lnTo>
                  <a:pt x="4417075" y="2263225"/>
                </a:lnTo>
                <a:lnTo>
                  <a:pt x="0" y="2263225"/>
                </a:lnTo>
                <a:close/>
              </a:path>
            </a:pathLst>
          </a:custGeom>
          <a:solidFill>
            <a:srgbClr val="0F1A38"/>
          </a:solidFill>
          <a:ln>
            <a:noFill/>
          </a:ln>
        </p:spPr>
      </p:sp>
      <p:sp>
        <p:nvSpPr>
          <p:cNvPr id="30" name="Google Shape;30;p8"/>
          <p:cNvSpPr/>
          <p:nvPr/>
        </p:nvSpPr>
        <p:spPr>
          <a:xfrm>
            <a:off x="1293927" y="1470225"/>
            <a:ext cx="15657436" cy="7608616"/>
          </a:xfrm>
          <a:custGeom>
            <a:rect b="b" l="l" r="r" t="t"/>
            <a:pathLst>
              <a:path extrusionOk="0" h="2003902" w="4123742">
                <a:moveTo>
                  <a:pt x="0" y="0"/>
                </a:moveTo>
                <a:lnTo>
                  <a:pt x="4123742" y="0"/>
                </a:lnTo>
                <a:lnTo>
                  <a:pt x="4123742" y="2003902"/>
                </a:lnTo>
                <a:lnTo>
                  <a:pt x="0" y="2003902"/>
                </a:lnTo>
                <a:close/>
              </a:path>
            </a:pathLst>
          </a:custGeom>
          <a:solidFill>
            <a:srgbClr val="000000">
              <a:alpha val="0"/>
            </a:srgbClr>
          </a:solidFill>
          <a:ln cap="sq" cmpd="sng" w="38100">
            <a:solidFill>
              <a:srgbClr val="71CBEF"/>
            </a:solidFill>
            <a:prstDash val="solid"/>
            <a:miter lim="8000"/>
            <a:headEnd len="sm" w="sm" type="none"/>
            <a:tailEnd len="sm" w="sm" type="none"/>
          </a:ln>
        </p:spPr>
      </p:sp>
      <p:sp>
        <p:nvSpPr>
          <p:cNvPr id="31" name="Google Shape;31;p8"/>
          <p:cNvSpPr txBox="1"/>
          <p:nvPr>
            <p:ph idx="1" type="body"/>
          </p:nvPr>
        </p:nvSpPr>
        <p:spPr>
          <a:xfrm>
            <a:off x="4013175" y="3719100"/>
            <a:ext cx="5111700" cy="5853000"/>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32" name="Google Shape;32;p8"/>
          <p:cNvSpPr txBox="1"/>
          <p:nvPr>
            <p:ph idx="2" type="body"/>
          </p:nvPr>
        </p:nvSpPr>
        <p:spPr>
          <a:xfrm>
            <a:off x="9384350" y="3719100"/>
            <a:ext cx="5111700" cy="5853000"/>
          </a:xfrm>
          <a:prstGeom prst="rect">
            <a:avLst/>
          </a:prstGeom>
          <a:noFill/>
          <a:ln>
            <a:noFill/>
          </a:ln>
        </p:spPr>
        <p:txBody>
          <a:bodyPr anchorCtr="0" anchor="t" bIns="45700" lIns="91425" spcFirstLastPara="1" rIns="91425" wrap="square" tIns="45700">
            <a:normAutofit/>
          </a:bodyPr>
          <a:lstStyle>
            <a:lvl1pPr indent="-431800" lvl="0" marL="457200" rtl="0" algn="l">
              <a:spcBef>
                <a:spcPts val="640"/>
              </a:spcBef>
              <a:spcAft>
                <a:spcPts val="0"/>
              </a:spcAft>
              <a:buClr>
                <a:schemeClr val="dk1"/>
              </a:buClr>
              <a:buSzPts val="3200"/>
              <a:buChar char="•"/>
              <a:defRPr sz="3200"/>
            </a:lvl1pPr>
            <a:lvl2pPr indent="-406400" lvl="1" marL="914400" rtl="0" algn="l">
              <a:spcBef>
                <a:spcPts val="560"/>
              </a:spcBef>
              <a:spcAft>
                <a:spcPts val="0"/>
              </a:spcAft>
              <a:buClr>
                <a:schemeClr val="dk1"/>
              </a:buClr>
              <a:buSzPts val="2800"/>
              <a:buChar char="–"/>
              <a:defRPr sz="2800"/>
            </a:lvl2pPr>
            <a:lvl3pPr indent="-381000" lvl="2" marL="1371600" rtl="0" algn="l">
              <a:spcBef>
                <a:spcPts val="480"/>
              </a:spcBef>
              <a:spcAft>
                <a:spcPts val="0"/>
              </a:spcAft>
              <a:buClr>
                <a:schemeClr val="dk1"/>
              </a:buClr>
              <a:buSzPts val="2400"/>
              <a:buChar char="•"/>
              <a:defRPr sz="2400"/>
            </a:lvl3pPr>
            <a:lvl4pPr indent="-355600" lvl="3" marL="1828800" rtl="0" algn="l">
              <a:spcBef>
                <a:spcPts val="400"/>
              </a:spcBef>
              <a:spcAft>
                <a:spcPts val="0"/>
              </a:spcAft>
              <a:buClr>
                <a:schemeClr val="dk1"/>
              </a:buClr>
              <a:buSzPts val="2000"/>
              <a:buChar char="–"/>
              <a:defRPr sz="2000"/>
            </a:lvl4pPr>
            <a:lvl5pPr indent="-355600" lvl="4" marL="2286000" rtl="0" algn="l">
              <a:spcBef>
                <a:spcPts val="400"/>
              </a:spcBef>
              <a:spcAft>
                <a:spcPts val="0"/>
              </a:spcAft>
              <a:buClr>
                <a:schemeClr val="dk1"/>
              </a:buClr>
              <a:buSzPts val="2000"/>
              <a:buChar char="»"/>
              <a:defRPr sz="2000"/>
            </a:lvl5pPr>
            <a:lvl6pPr indent="-355600" lvl="5" marL="2743200" rtl="0" algn="l">
              <a:spcBef>
                <a:spcPts val="400"/>
              </a:spcBef>
              <a:spcAft>
                <a:spcPts val="0"/>
              </a:spcAft>
              <a:buClr>
                <a:schemeClr val="dk1"/>
              </a:buClr>
              <a:buSzPts val="2000"/>
              <a:buChar char="•"/>
              <a:defRPr sz="2000"/>
            </a:lvl6pPr>
            <a:lvl7pPr indent="-355600" lvl="6" marL="3200400" rtl="0" algn="l">
              <a:spcBef>
                <a:spcPts val="400"/>
              </a:spcBef>
              <a:spcAft>
                <a:spcPts val="0"/>
              </a:spcAft>
              <a:buClr>
                <a:schemeClr val="dk1"/>
              </a:buClr>
              <a:buSzPts val="2000"/>
              <a:buChar char="•"/>
              <a:defRPr sz="2000"/>
            </a:lvl7pPr>
            <a:lvl8pPr indent="-355600" lvl="7" marL="3657600" rtl="0" algn="l">
              <a:spcBef>
                <a:spcPts val="400"/>
              </a:spcBef>
              <a:spcAft>
                <a:spcPts val="0"/>
              </a:spcAft>
              <a:buClr>
                <a:schemeClr val="dk1"/>
              </a:buClr>
              <a:buSzPts val="2000"/>
              <a:buChar char="•"/>
              <a:defRPr sz="2000"/>
            </a:lvl8pPr>
            <a:lvl9pPr indent="-355600" lvl="8" marL="4114800" rtl="0" algn="l">
              <a:spcBef>
                <a:spcPts val="400"/>
              </a:spcBef>
              <a:spcAft>
                <a:spcPts val="0"/>
              </a:spcAft>
              <a:buClr>
                <a:schemeClr val="dk1"/>
              </a:buClr>
              <a:buSzPts val="2000"/>
              <a:buChar char="•"/>
              <a:defRPr sz="2000"/>
            </a:lvl9pPr>
          </a:lstStyle>
          <a:p/>
        </p:txBody>
      </p:sp>
      <p:sp>
        <p:nvSpPr>
          <p:cNvPr id="33" name="Google Shape;33;p8"/>
          <p:cNvSpPr txBox="1"/>
          <p:nvPr>
            <p:ph type="ctrTitle"/>
          </p:nvPr>
        </p:nvSpPr>
        <p:spPr>
          <a:xfrm>
            <a:off x="2876450" y="1778550"/>
            <a:ext cx="11998500" cy="1470000"/>
          </a:xfrm>
          <a:prstGeom prst="rect">
            <a:avLst/>
          </a:prstGeom>
          <a:noFill/>
          <a:ln>
            <a:noFill/>
          </a:ln>
        </p:spPr>
        <p:txBody>
          <a:bodyPr anchorCtr="0" anchor="ctr" bIns="45700" lIns="91425" spcFirstLastPara="1" rIns="91425" wrap="square" tIns="45700">
            <a:normAutofit/>
          </a:bodyPr>
          <a:lstStyle>
            <a:lvl1pPr lvl="0" rtl="0" algn="ctr">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4" name="Shape 34"/>
        <p:cNvGrpSpPr/>
        <p:nvPr/>
      </p:nvGrpSpPr>
      <p:grpSpPr>
        <a:xfrm>
          <a:off x="0" y="0"/>
          <a:ext cx="0" cy="0"/>
          <a:chOff x="0" y="0"/>
          <a:chExt cx="0" cy="0"/>
        </a:xfrm>
      </p:grpSpPr>
      <p:sp>
        <p:nvSpPr>
          <p:cNvPr id="35" name="Google Shape;35;p9"/>
          <p:cNvSpPr txBox="1"/>
          <p:nvPr>
            <p:ph type="title"/>
          </p:nvPr>
        </p:nvSpPr>
        <p:spPr>
          <a:xfrm>
            <a:off x="1467738" y="2707275"/>
            <a:ext cx="5486400" cy="56670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4400"/>
              <a:buFont typeface="Calibri"/>
              <a:buNone/>
              <a:defRPr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6" name="Google Shape;36;p9"/>
          <p:cNvSpPr/>
          <p:nvPr>
            <p:ph idx="2" type="pic"/>
          </p:nvPr>
        </p:nvSpPr>
        <p:spPr>
          <a:xfrm>
            <a:off x="10976863" y="2349075"/>
            <a:ext cx="5486400" cy="4114800"/>
          </a:xfrm>
          <a:prstGeom prst="rect">
            <a:avLst/>
          </a:prstGeom>
          <a:noFill/>
          <a:ln>
            <a:noFill/>
          </a:ln>
        </p:spPr>
      </p:sp>
      <p:sp>
        <p:nvSpPr>
          <p:cNvPr id="37" name="Google Shape;37;p9"/>
          <p:cNvSpPr txBox="1"/>
          <p:nvPr>
            <p:ph idx="1" type="body"/>
          </p:nvPr>
        </p:nvSpPr>
        <p:spPr>
          <a:xfrm>
            <a:off x="1662463" y="4004013"/>
            <a:ext cx="5486400" cy="804900"/>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2400"/>
              <a:buNone/>
              <a:defRPr sz="2400"/>
            </a:lvl1pPr>
            <a:lvl2pPr indent="-228600" lvl="1" marL="914400" algn="l">
              <a:spcBef>
                <a:spcPts val="240"/>
              </a:spcBef>
              <a:spcAft>
                <a:spcPts val="0"/>
              </a:spcAft>
              <a:buClr>
                <a:schemeClr val="dk1"/>
              </a:buClr>
              <a:buSzPts val="2400"/>
              <a:buNone/>
              <a:defRPr sz="2400"/>
            </a:lvl2pPr>
            <a:lvl3pPr indent="-228600" lvl="2" marL="1371600" algn="l">
              <a:spcBef>
                <a:spcPts val="200"/>
              </a:spcBef>
              <a:spcAft>
                <a:spcPts val="0"/>
              </a:spcAft>
              <a:buClr>
                <a:schemeClr val="dk1"/>
              </a:buClr>
              <a:buSzPts val="2400"/>
              <a:buNone/>
              <a:defRPr/>
            </a:lvl3pPr>
            <a:lvl4pPr indent="-228600" lvl="3" marL="1828800" algn="l">
              <a:spcBef>
                <a:spcPts val="180"/>
              </a:spcBef>
              <a:spcAft>
                <a:spcPts val="0"/>
              </a:spcAft>
              <a:buClr>
                <a:schemeClr val="dk1"/>
              </a:buClr>
              <a:buSzPts val="2400"/>
              <a:buNone/>
              <a:defRPr sz="2400"/>
            </a:lvl4pPr>
            <a:lvl5pPr indent="-228600" lvl="4" marL="2286000" algn="l">
              <a:spcBef>
                <a:spcPts val="180"/>
              </a:spcBef>
              <a:spcAft>
                <a:spcPts val="0"/>
              </a:spcAft>
              <a:buClr>
                <a:schemeClr val="dk1"/>
              </a:buClr>
              <a:buSzPts val="2400"/>
              <a:buNone/>
              <a:defRPr sz="2400"/>
            </a:lvl5pPr>
            <a:lvl6pPr indent="-228600" lvl="5" marL="2743200" algn="l">
              <a:spcBef>
                <a:spcPts val="180"/>
              </a:spcBef>
              <a:spcAft>
                <a:spcPts val="0"/>
              </a:spcAft>
              <a:buClr>
                <a:schemeClr val="dk1"/>
              </a:buClr>
              <a:buSzPts val="2400"/>
              <a:buNone/>
              <a:defRPr sz="2400"/>
            </a:lvl6pPr>
            <a:lvl7pPr indent="-228600" lvl="6" marL="3200400" algn="l">
              <a:spcBef>
                <a:spcPts val="180"/>
              </a:spcBef>
              <a:spcAft>
                <a:spcPts val="0"/>
              </a:spcAft>
              <a:buClr>
                <a:schemeClr val="dk1"/>
              </a:buClr>
              <a:buSzPts val="2400"/>
              <a:buNone/>
              <a:defRPr sz="2400"/>
            </a:lvl7pPr>
            <a:lvl8pPr indent="-228600" lvl="7" marL="3657600" algn="l">
              <a:spcBef>
                <a:spcPts val="180"/>
              </a:spcBef>
              <a:spcAft>
                <a:spcPts val="0"/>
              </a:spcAft>
              <a:buClr>
                <a:schemeClr val="dk1"/>
              </a:buClr>
              <a:buSzPts val="2400"/>
              <a:buNone/>
              <a:defRPr sz="2400"/>
            </a:lvl8pPr>
            <a:lvl9pPr indent="-228600" lvl="8" marL="4114800" algn="l">
              <a:spcBef>
                <a:spcPts val="180"/>
              </a:spcBef>
              <a:spcAft>
                <a:spcPts val="0"/>
              </a:spcAft>
              <a:buClr>
                <a:schemeClr val="dk1"/>
              </a:buClr>
              <a:buSzPts val="2400"/>
              <a:buNone/>
              <a:defRPr sz="2400"/>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069750" y="1313200"/>
            <a:ext cx="115617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lt1"/>
              </a:buClr>
              <a:buSzPts val="4400"/>
              <a:buFont typeface="Archivo Black"/>
              <a:buNone/>
              <a:defRPr i="0" sz="4400" u="none" cap="none" strike="noStrike">
                <a:solidFill>
                  <a:schemeClr val="lt1"/>
                </a:solidFill>
                <a:latin typeface="Archivo Black"/>
                <a:ea typeface="Archivo Black"/>
                <a:cs typeface="Archivo Black"/>
                <a:sym typeface="Archivo Black"/>
              </a:defRPr>
            </a:lvl1pPr>
            <a:lvl2pPr lvl="1">
              <a:spcBef>
                <a:spcPts val="0"/>
              </a:spcBef>
              <a:spcAft>
                <a:spcPts val="0"/>
              </a:spcAft>
              <a:buClr>
                <a:schemeClr val="lt1"/>
              </a:buClr>
              <a:buSzPts val="1400"/>
              <a:buNone/>
              <a:defRPr sz="1800">
                <a:solidFill>
                  <a:schemeClr val="lt1"/>
                </a:solidFill>
              </a:defRPr>
            </a:lvl2pPr>
            <a:lvl3pPr lvl="2">
              <a:spcBef>
                <a:spcPts val="0"/>
              </a:spcBef>
              <a:spcAft>
                <a:spcPts val="0"/>
              </a:spcAft>
              <a:buClr>
                <a:schemeClr val="lt1"/>
              </a:buClr>
              <a:buSzPts val="1400"/>
              <a:buNone/>
              <a:defRPr sz="1800">
                <a:solidFill>
                  <a:schemeClr val="lt1"/>
                </a:solidFill>
              </a:defRPr>
            </a:lvl3pPr>
            <a:lvl4pPr lvl="3">
              <a:spcBef>
                <a:spcPts val="0"/>
              </a:spcBef>
              <a:spcAft>
                <a:spcPts val="0"/>
              </a:spcAft>
              <a:buClr>
                <a:schemeClr val="lt1"/>
              </a:buClr>
              <a:buSzPts val="1400"/>
              <a:buNone/>
              <a:defRPr sz="1800">
                <a:solidFill>
                  <a:schemeClr val="lt1"/>
                </a:solidFill>
              </a:defRPr>
            </a:lvl4pPr>
            <a:lvl5pPr lvl="4">
              <a:spcBef>
                <a:spcPts val="0"/>
              </a:spcBef>
              <a:spcAft>
                <a:spcPts val="0"/>
              </a:spcAft>
              <a:buClr>
                <a:schemeClr val="lt1"/>
              </a:buClr>
              <a:buSzPts val="1400"/>
              <a:buNone/>
              <a:defRPr sz="1800">
                <a:solidFill>
                  <a:schemeClr val="lt1"/>
                </a:solidFill>
              </a:defRPr>
            </a:lvl5pPr>
            <a:lvl6pPr lvl="5">
              <a:spcBef>
                <a:spcPts val="0"/>
              </a:spcBef>
              <a:spcAft>
                <a:spcPts val="0"/>
              </a:spcAft>
              <a:buClr>
                <a:schemeClr val="lt1"/>
              </a:buClr>
              <a:buSzPts val="1400"/>
              <a:buNone/>
              <a:defRPr sz="1800">
                <a:solidFill>
                  <a:schemeClr val="lt1"/>
                </a:solidFill>
              </a:defRPr>
            </a:lvl6pPr>
            <a:lvl7pPr lvl="6">
              <a:spcBef>
                <a:spcPts val="0"/>
              </a:spcBef>
              <a:spcAft>
                <a:spcPts val="0"/>
              </a:spcAft>
              <a:buClr>
                <a:schemeClr val="lt1"/>
              </a:buClr>
              <a:buSzPts val="1400"/>
              <a:buNone/>
              <a:defRPr sz="1800">
                <a:solidFill>
                  <a:schemeClr val="lt1"/>
                </a:solidFill>
              </a:defRPr>
            </a:lvl7pPr>
            <a:lvl8pPr lvl="7">
              <a:spcBef>
                <a:spcPts val="0"/>
              </a:spcBef>
              <a:spcAft>
                <a:spcPts val="0"/>
              </a:spcAft>
              <a:buClr>
                <a:schemeClr val="lt1"/>
              </a:buClr>
              <a:buSzPts val="1400"/>
              <a:buNone/>
              <a:defRPr sz="1800">
                <a:solidFill>
                  <a:schemeClr val="lt1"/>
                </a:solidFill>
              </a:defRPr>
            </a:lvl8pPr>
            <a:lvl9pPr lvl="8">
              <a:spcBef>
                <a:spcPts val="0"/>
              </a:spcBef>
              <a:spcAft>
                <a:spcPts val="0"/>
              </a:spcAft>
              <a:buClr>
                <a:schemeClr val="lt1"/>
              </a:buClr>
              <a:buSzPts val="1400"/>
              <a:buNone/>
              <a:defRPr sz="1800">
                <a:solidFill>
                  <a:schemeClr val="lt1"/>
                </a:solidFill>
              </a:defRPr>
            </a:lvl9pPr>
          </a:lstStyle>
          <a:p/>
        </p:txBody>
      </p:sp>
      <p:sp>
        <p:nvSpPr>
          <p:cNvPr id="7" name="Google Shape;7;p1"/>
          <p:cNvSpPr txBox="1"/>
          <p:nvPr>
            <p:ph idx="1" type="body"/>
          </p:nvPr>
        </p:nvSpPr>
        <p:spPr>
          <a:xfrm>
            <a:off x="3329400" y="3336525"/>
            <a:ext cx="8229600" cy="4526100"/>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lt1"/>
              </a:buClr>
              <a:buSzPts val="3200"/>
              <a:buFont typeface="Noto Sans"/>
              <a:buChar char="•"/>
              <a:defRPr i="0" sz="3200" u="none" cap="none" strike="noStrike">
                <a:solidFill>
                  <a:schemeClr val="lt1"/>
                </a:solidFill>
                <a:latin typeface="Noto Sans"/>
                <a:ea typeface="Noto Sans"/>
                <a:cs typeface="Noto Sans"/>
                <a:sym typeface="Noto Sans"/>
              </a:defRPr>
            </a:lvl1pPr>
            <a:lvl2pPr indent="-406400" lvl="1" marL="914400" marR="0" rtl="0" algn="l">
              <a:spcBef>
                <a:spcPts val="560"/>
              </a:spcBef>
              <a:spcAft>
                <a:spcPts val="0"/>
              </a:spcAft>
              <a:buClr>
                <a:schemeClr val="lt1"/>
              </a:buClr>
              <a:buSzPts val="2800"/>
              <a:buFont typeface="Noto Sans"/>
              <a:buChar char="–"/>
              <a:defRPr i="0" sz="2800" u="none" cap="none" strike="noStrike">
                <a:solidFill>
                  <a:schemeClr val="lt1"/>
                </a:solidFill>
                <a:latin typeface="Noto Sans"/>
                <a:ea typeface="Noto Sans"/>
                <a:cs typeface="Noto Sans"/>
                <a:sym typeface="Noto Sans"/>
              </a:defRPr>
            </a:lvl2pPr>
            <a:lvl3pPr indent="-381000" lvl="2" marL="1371600" marR="0" rtl="0" algn="l">
              <a:spcBef>
                <a:spcPts val="480"/>
              </a:spcBef>
              <a:spcAft>
                <a:spcPts val="0"/>
              </a:spcAft>
              <a:buClr>
                <a:schemeClr val="lt1"/>
              </a:buClr>
              <a:buSzPts val="2400"/>
              <a:buFont typeface="Noto Sans"/>
              <a:buChar char="•"/>
              <a:defRPr i="0" sz="2400" u="none" cap="none" strike="noStrike">
                <a:solidFill>
                  <a:schemeClr val="lt1"/>
                </a:solidFill>
                <a:latin typeface="Noto Sans"/>
                <a:ea typeface="Noto Sans"/>
                <a:cs typeface="Noto Sans"/>
                <a:sym typeface="Noto Sans"/>
              </a:defRPr>
            </a:lvl3pPr>
            <a:lvl4pPr indent="-355600" lvl="3" marL="1828800" marR="0" rtl="0" algn="l">
              <a:spcBef>
                <a:spcPts val="400"/>
              </a:spcBef>
              <a:spcAft>
                <a:spcPts val="0"/>
              </a:spcAft>
              <a:buClr>
                <a:schemeClr val="lt1"/>
              </a:buClr>
              <a:buSzPts val="2000"/>
              <a:buFont typeface="Noto Sans"/>
              <a:buChar char="–"/>
              <a:defRPr i="0" sz="2000" u="none" cap="none" strike="noStrike">
                <a:solidFill>
                  <a:schemeClr val="lt1"/>
                </a:solidFill>
                <a:latin typeface="Noto Sans"/>
                <a:ea typeface="Noto Sans"/>
                <a:cs typeface="Noto Sans"/>
                <a:sym typeface="Noto Sans"/>
              </a:defRPr>
            </a:lvl4pPr>
            <a:lvl5pPr indent="-355600" lvl="4" marL="2286000" marR="0" rtl="0" algn="l">
              <a:spcBef>
                <a:spcPts val="400"/>
              </a:spcBef>
              <a:spcAft>
                <a:spcPts val="0"/>
              </a:spcAft>
              <a:buClr>
                <a:schemeClr val="lt1"/>
              </a:buClr>
              <a:buSzPts val="2000"/>
              <a:buFont typeface="Noto Sans"/>
              <a:buChar char="»"/>
              <a:defRPr i="0" sz="2000" u="none" cap="none" strike="noStrike">
                <a:solidFill>
                  <a:schemeClr val="lt1"/>
                </a:solidFill>
                <a:latin typeface="Noto Sans"/>
                <a:ea typeface="Noto Sans"/>
                <a:cs typeface="Noto Sans"/>
                <a:sym typeface="Noto Sans"/>
              </a:defRPr>
            </a:lvl5pPr>
            <a:lvl6pPr indent="-355600" lvl="5" marL="2743200" marR="0" rtl="0" algn="l">
              <a:spcBef>
                <a:spcPts val="400"/>
              </a:spcBef>
              <a:spcAft>
                <a:spcPts val="0"/>
              </a:spcAft>
              <a:buClr>
                <a:schemeClr val="lt1"/>
              </a:buClr>
              <a:buSzPts val="2000"/>
              <a:buFont typeface="Noto Sans"/>
              <a:buChar char="•"/>
              <a:defRPr i="0" sz="2000" u="none" cap="none" strike="noStrike">
                <a:solidFill>
                  <a:schemeClr val="lt1"/>
                </a:solidFill>
                <a:latin typeface="Noto Sans"/>
                <a:ea typeface="Noto Sans"/>
                <a:cs typeface="Noto Sans"/>
                <a:sym typeface="Noto Sans"/>
              </a:defRPr>
            </a:lvl6pPr>
            <a:lvl7pPr indent="-355600" lvl="6" marL="3200400" marR="0" rtl="0" algn="l">
              <a:spcBef>
                <a:spcPts val="400"/>
              </a:spcBef>
              <a:spcAft>
                <a:spcPts val="0"/>
              </a:spcAft>
              <a:buClr>
                <a:schemeClr val="lt1"/>
              </a:buClr>
              <a:buSzPts val="2000"/>
              <a:buFont typeface="Noto Sans"/>
              <a:buChar char="•"/>
              <a:defRPr i="0" sz="2000" u="none" cap="none" strike="noStrike">
                <a:solidFill>
                  <a:schemeClr val="lt1"/>
                </a:solidFill>
                <a:latin typeface="Noto Sans"/>
                <a:ea typeface="Noto Sans"/>
                <a:cs typeface="Noto Sans"/>
                <a:sym typeface="Noto Sans"/>
              </a:defRPr>
            </a:lvl7pPr>
            <a:lvl8pPr indent="-355600" lvl="7" marL="3657600" marR="0" rtl="0" algn="l">
              <a:spcBef>
                <a:spcPts val="400"/>
              </a:spcBef>
              <a:spcAft>
                <a:spcPts val="0"/>
              </a:spcAft>
              <a:buClr>
                <a:schemeClr val="lt1"/>
              </a:buClr>
              <a:buSzPts val="2000"/>
              <a:buFont typeface="Noto Sans"/>
              <a:buChar char="•"/>
              <a:defRPr i="0" sz="2000" u="none" cap="none" strike="noStrike">
                <a:solidFill>
                  <a:schemeClr val="lt1"/>
                </a:solidFill>
                <a:latin typeface="Noto Sans"/>
                <a:ea typeface="Noto Sans"/>
                <a:cs typeface="Noto Sans"/>
                <a:sym typeface="Noto Sans"/>
              </a:defRPr>
            </a:lvl8pPr>
            <a:lvl9pPr indent="-355600" lvl="8" marL="4114800" marR="0" rtl="0" algn="l">
              <a:spcBef>
                <a:spcPts val="400"/>
              </a:spcBef>
              <a:spcAft>
                <a:spcPts val="0"/>
              </a:spcAft>
              <a:buClr>
                <a:schemeClr val="lt1"/>
              </a:buClr>
              <a:buSzPts val="2000"/>
              <a:buFont typeface="Noto Sans"/>
              <a:buChar char="•"/>
              <a:defRPr i="0" sz="2000" u="none" cap="none" strike="noStrike">
                <a:solidFill>
                  <a:schemeClr val="lt1"/>
                </a:solidFill>
                <a:latin typeface="Noto Sans"/>
                <a:ea typeface="Noto Sans"/>
                <a:cs typeface="Noto Sans"/>
                <a:sym typeface="Noto Sans"/>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6.jp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 Id="rId3" Type="http://schemas.openxmlformats.org/officeDocument/2006/relationships/image" Target="../media/image6.jpg"/><Relationship Id="rId4" Type="http://schemas.openxmlformats.org/officeDocument/2006/relationships/image" Target="../media/image5.png"/><Relationship Id="rId5" Type="http://schemas.openxmlformats.org/officeDocument/2006/relationships/image" Target="../media/image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pn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8.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F1A38"/>
        </a:solidFill>
      </p:bgPr>
    </p:bg>
    <p:spTree>
      <p:nvGrpSpPr>
        <p:cNvPr id="41" name="Shape 41"/>
        <p:cNvGrpSpPr/>
        <p:nvPr/>
      </p:nvGrpSpPr>
      <p:grpSpPr>
        <a:xfrm>
          <a:off x="0" y="0"/>
          <a:ext cx="0" cy="0"/>
          <a:chOff x="0" y="0"/>
          <a:chExt cx="0" cy="0"/>
        </a:xfrm>
      </p:grpSpPr>
      <p:sp>
        <p:nvSpPr>
          <p:cNvPr id="42" name="Google Shape;42;p10"/>
          <p:cNvSpPr/>
          <p:nvPr/>
        </p:nvSpPr>
        <p:spPr>
          <a:xfrm>
            <a:off x="11247850" y="6322847"/>
            <a:ext cx="6420159" cy="3402684"/>
          </a:xfrm>
          <a:custGeom>
            <a:rect b="b" l="l" r="r" t="t"/>
            <a:pathLst>
              <a:path extrusionOk="0" h="3402684" w="6420159">
                <a:moveTo>
                  <a:pt x="0" y="0"/>
                </a:moveTo>
                <a:lnTo>
                  <a:pt x="6420159" y="0"/>
                </a:lnTo>
                <a:lnTo>
                  <a:pt x="6420159" y="3402684"/>
                </a:lnTo>
                <a:lnTo>
                  <a:pt x="0" y="3402684"/>
                </a:lnTo>
                <a:lnTo>
                  <a:pt x="0" y="0"/>
                </a:lnTo>
                <a:close/>
              </a:path>
            </a:pathLst>
          </a:custGeom>
          <a:blipFill rotWithShape="1">
            <a:blip r:embed="rId3">
              <a:alphaModFix/>
            </a:blip>
            <a:stretch>
              <a:fillRect b="0" l="0" r="0" t="0"/>
            </a:stretch>
          </a:blipFill>
          <a:ln>
            <a:noFill/>
          </a:ln>
        </p:spPr>
      </p:sp>
      <p:sp>
        <p:nvSpPr>
          <p:cNvPr id="43" name="Google Shape;43;p10"/>
          <p:cNvSpPr/>
          <p:nvPr/>
        </p:nvSpPr>
        <p:spPr>
          <a:xfrm>
            <a:off x="1028700" y="4851021"/>
            <a:ext cx="10639552" cy="228960"/>
          </a:xfrm>
          <a:custGeom>
            <a:rect b="b" l="l" r="r" t="t"/>
            <a:pathLst>
              <a:path extrusionOk="0" h="42302" w="812800">
                <a:moveTo>
                  <a:pt x="0" y="0"/>
                </a:moveTo>
                <a:lnTo>
                  <a:pt x="812800" y="0"/>
                </a:lnTo>
                <a:lnTo>
                  <a:pt x="812800" y="42302"/>
                </a:lnTo>
                <a:lnTo>
                  <a:pt x="0" y="42302"/>
                </a:lnTo>
                <a:close/>
              </a:path>
            </a:pathLst>
          </a:custGeom>
          <a:solidFill>
            <a:srgbClr val="2D5B8F"/>
          </a:solidFill>
          <a:ln>
            <a:noFill/>
          </a:ln>
        </p:spPr>
      </p:sp>
      <p:sp>
        <p:nvSpPr>
          <p:cNvPr id="44" name="Google Shape;44;p10"/>
          <p:cNvSpPr txBox="1"/>
          <p:nvPr/>
        </p:nvSpPr>
        <p:spPr>
          <a:xfrm>
            <a:off x="1028700" y="1876475"/>
            <a:ext cx="12921600" cy="22224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lang="en-US" sz="7219">
                <a:solidFill>
                  <a:srgbClr val="FFFFFF"/>
                </a:solidFill>
                <a:latin typeface="Archivo Black"/>
                <a:ea typeface="Archivo Black"/>
                <a:cs typeface="Archivo Black"/>
                <a:sym typeface="Archivo Black"/>
              </a:rPr>
              <a:t>Classifying CIFAR -10 Image Using CNN</a:t>
            </a:r>
            <a:endParaRPr sz="900"/>
          </a:p>
        </p:txBody>
      </p:sp>
      <p:sp>
        <p:nvSpPr>
          <p:cNvPr id="45" name="Google Shape;45;p10"/>
          <p:cNvSpPr txBox="1"/>
          <p:nvPr/>
        </p:nvSpPr>
        <p:spPr>
          <a:xfrm>
            <a:off x="1028700" y="5290300"/>
            <a:ext cx="5962200" cy="469200"/>
          </a:xfrm>
          <a:prstGeom prst="rect">
            <a:avLst/>
          </a:prstGeom>
          <a:noFill/>
          <a:ln>
            <a:noFill/>
          </a:ln>
        </p:spPr>
        <p:txBody>
          <a:bodyPr anchorCtr="0" anchor="t" bIns="0" lIns="0" spcFirstLastPara="1" rIns="0" wrap="square" tIns="0">
            <a:spAutoFit/>
          </a:bodyPr>
          <a:lstStyle/>
          <a:p>
            <a:pPr indent="0" lvl="0" marL="0" marR="0" rtl="0" algn="l">
              <a:lnSpc>
                <a:spcPct val="140019"/>
              </a:lnSpc>
              <a:spcBef>
                <a:spcPts val="0"/>
              </a:spcBef>
              <a:spcAft>
                <a:spcPts val="0"/>
              </a:spcAft>
              <a:buNone/>
            </a:pPr>
            <a:r>
              <a:rPr lang="en-US" sz="3048">
                <a:solidFill>
                  <a:srgbClr val="71CBEF"/>
                </a:solidFill>
                <a:latin typeface="Noto Sans"/>
                <a:ea typeface="Noto Sans"/>
                <a:cs typeface="Noto Sans"/>
                <a:sym typeface="Noto Sans"/>
              </a:rPr>
              <a:t>Macarena Cabrales </a:t>
            </a:r>
            <a:endParaRPr sz="4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grpSp>
        <p:nvGrpSpPr>
          <p:cNvPr id="173" name="Google Shape;173;p19"/>
          <p:cNvGrpSpPr/>
          <p:nvPr/>
        </p:nvGrpSpPr>
        <p:grpSpPr>
          <a:xfrm>
            <a:off x="0" y="0"/>
            <a:ext cx="18288000" cy="10287000"/>
            <a:chOff x="0" y="0"/>
            <a:chExt cx="24384000" cy="13716000"/>
          </a:xfrm>
        </p:grpSpPr>
        <p:sp>
          <p:nvSpPr>
            <p:cNvPr id="174" name="Google Shape;174;p19"/>
            <p:cNvSpPr/>
            <p:nvPr/>
          </p:nvSpPr>
          <p:spPr>
            <a:xfrm rot="5400000">
              <a:off x="8503696" y="-8503696"/>
              <a:ext cx="7376608" cy="24384000"/>
            </a:xfrm>
            <a:custGeom>
              <a:rect b="b" l="l" r="r" t="t"/>
              <a:pathLst>
                <a:path extrusionOk="0" h="24384000" w="7376608">
                  <a:moveTo>
                    <a:pt x="0" y="0"/>
                  </a:moveTo>
                  <a:lnTo>
                    <a:pt x="7376608" y="0"/>
                  </a:lnTo>
                  <a:lnTo>
                    <a:pt x="7376608" y="24384000"/>
                  </a:lnTo>
                  <a:lnTo>
                    <a:pt x="0" y="24384000"/>
                  </a:lnTo>
                  <a:lnTo>
                    <a:pt x="0" y="0"/>
                  </a:lnTo>
                  <a:close/>
                </a:path>
              </a:pathLst>
            </a:custGeom>
            <a:blipFill rotWithShape="1">
              <a:blip r:embed="rId3">
                <a:alphaModFix/>
              </a:blip>
              <a:stretch>
                <a:fillRect b="0" l="-25547" r="-204997" t="0"/>
              </a:stretch>
            </a:blipFill>
            <a:ln>
              <a:noFill/>
            </a:ln>
          </p:spPr>
        </p:sp>
        <p:sp>
          <p:nvSpPr>
            <p:cNvPr id="175" name="Google Shape;175;p19"/>
            <p:cNvSpPr/>
            <p:nvPr/>
          </p:nvSpPr>
          <p:spPr>
            <a:xfrm flipH="1" rot="5400000">
              <a:off x="9022304" y="-1645696"/>
              <a:ext cx="6339392" cy="24384000"/>
            </a:xfrm>
            <a:custGeom>
              <a:rect b="b" l="l" r="r" t="t"/>
              <a:pathLst>
                <a:path extrusionOk="0" h="24384000" w="6339392">
                  <a:moveTo>
                    <a:pt x="0" y="24384000"/>
                  </a:moveTo>
                  <a:lnTo>
                    <a:pt x="6339392" y="24384000"/>
                  </a:lnTo>
                  <a:lnTo>
                    <a:pt x="6339392" y="0"/>
                  </a:lnTo>
                  <a:lnTo>
                    <a:pt x="0" y="0"/>
                  </a:lnTo>
                  <a:lnTo>
                    <a:pt x="0" y="24384000"/>
                  </a:lnTo>
                  <a:close/>
                </a:path>
              </a:pathLst>
            </a:custGeom>
            <a:blipFill rotWithShape="1">
              <a:blip r:embed="rId3">
                <a:alphaModFix/>
              </a:blip>
              <a:stretch>
                <a:fillRect b="0" l="-29726" r="-254888" t="0"/>
              </a:stretch>
            </a:blipFill>
            <a:ln>
              <a:noFill/>
            </a:ln>
          </p:spPr>
        </p:sp>
      </p:grpSp>
      <p:grpSp>
        <p:nvGrpSpPr>
          <p:cNvPr id="176" name="Google Shape;176;p19"/>
          <p:cNvGrpSpPr/>
          <p:nvPr/>
        </p:nvGrpSpPr>
        <p:grpSpPr>
          <a:xfrm>
            <a:off x="770278" y="798031"/>
            <a:ext cx="16771192" cy="8774066"/>
            <a:chOff x="0" y="-47625"/>
            <a:chExt cx="4417075" cy="2310850"/>
          </a:xfrm>
        </p:grpSpPr>
        <p:sp>
          <p:nvSpPr>
            <p:cNvPr id="177" name="Google Shape;177;p19"/>
            <p:cNvSpPr/>
            <p:nvPr/>
          </p:nvSpPr>
          <p:spPr>
            <a:xfrm>
              <a:off x="0" y="0"/>
              <a:ext cx="4417075" cy="2263225"/>
            </a:xfrm>
            <a:custGeom>
              <a:rect b="b" l="l" r="r" t="t"/>
              <a:pathLst>
                <a:path extrusionOk="0" h="2263225" w="4417075">
                  <a:moveTo>
                    <a:pt x="0" y="0"/>
                  </a:moveTo>
                  <a:lnTo>
                    <a:pt x="4417075" y="0"/>
                  </a:lnTo>
                  <a:lnTo>
                    <a:pt x="4417075" y="2263225"/>
                  </a:lnTo>
                  <a:lnTo>
                    <a:pt x="0" y="2263225"/>
                  </a:lnTo>
                  <a:close/>
                </a:path>
              </a:pathLst>
            </a:custGeom>
            <a:solidFill>
              <a:srgbClr val="0F1A38"/>
            </a:solidFill>
            <a:ln>
              <a:noFill/>
            </a:ln>
          </p:spPr>
        </p:sp>
        <p:sp>
          <p:nvSpPr>
            <p:cNvPr id="178" name="Google Shape;178;p19"/>
            <p:cNvSpPr txBox="1"/>
            <p:nvPr/>
          </p:nvSpPr>
          <p:spPr>
            <a:xfrm>
              <a:off x="0" y="-47625"/>
              <a:ext cx="812700" cy="8604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179" name="Google Shape;179;p19"/>
          <p:cNvGrpSpPr/>
          <p:nvPr/>
        </p:nvGrpSpPr>
        <p:grpSpPr>
          <a:xfrm>
            <a:off x="1293927" y="1289398"/>
            <a:ext cx="15657436" cy="7789443"/>
            <a:chOff x="0" y="-47625"/>
            <a:chExt cx="4123742" cy="2051527"/>
          </a:xfrm>
        </p:grpSpPr>
        <p:sp>
          <p:nvSpPr>
            <p:cNvPr id="180" name="Google Shape;180;p19"/>
            <p:cNvSpPr/>
            <p:nvPr/>
          </p:nvSpPr>
          <p:spPr>
            <a:xfrm>
              <a:off x="0" y="0"/>
              <a:ext cx="4123742" cy="2003902"/>
            </a:xfrm>
            <a:custGeom>
              <a:rect b="b" l="l" r="r" t="t"/>
              <a:pathLst>
                <a:path extrusionOk="0" h="2003902" w="4123742">
                  <a:moveTo>
                    <a:pt x="0" y="0"/>
                  </a:moveTo>
                  <a:lnTo>
                    <a:pt x="4123742" y="0"/>
                  </a:lnTo>
                  <a:lnTo>
                    <a:pt x="4123742" y="2003902"/>
                  </a:lnTo>
                  <a:lnTo>
                    <a:pt x="0" y="2003902"/>
                  </a:lnTo>
                  <a:close/>
                </a:path>
              </a:pathLst>
            </a:custGeom>
            <a:solidFill>
              <a:srgbClr val="000000">
                <a:alpha val="0"/>
              </a:srgbClr>
            </a:solidFill>
            <a:ln cap="sq" cmpd="sng" w="38100">
              <a:solidFill>
                <a:srgbClr val="71CBEF"/>
              </a:solidFill>
              <a:prstDash val="solid"/>
              <a:miter lim="8000"/>
              <a:headEnd len="sm" w="sm" type="none"/>
              <a:tailEnd len="sm" w="sm" type="none"/>
            </a:ln>
          </p:spPr>
        </p:sp>
        <p:sp>
          <p:nvSpPr>
            <p:cNvPr id="181" name="Google Shape;181;p19"/>
            <p:cNvSpPr txBox="1"/>
            <p:nvPr/>
          </p:nvSpPr>
          <p:spPr>
            <a:xfrm>
              <a:off x="0" y="-47625"/>
              <a:ext cx="812700" cy="8604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82" name="Google Shape;182;p19"/>
          <p:cNvSpPr txBox="1"/>
          <p:nvPr/>
        </p:nvSpPr>
        <p:spPr>
          <a:xfrm>
            <a:off x="3729073" y="3765012"/>
            <a:ext cx="10830000" cy="13767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9000">
                <a:solidFill>
                  <a:srgbClr val="FFFFFF"/>
                </a:solidFill>
                <a:latin typeface="Archivo Black"/>
                <a:ea typeface="Archivo Black"/>
                <a:cs typeface="Archivo Black"/>
                <a:sym typeface="Archivo Black"/>
              </a:rPr>
              <a:t>Thank you!</a:t>
            </a:r>
            <a:endParaRPr/>
          </a:p>
        </p:txBody>
      </p:sp>
      <p:sp>
        <p:nvSpPr>
          <p:cNvPr id="183" name="Google Shape;183;p19"/>
          <p:cNvSpPr/>
          <p:nvPr/>
        </p:nvSpPr>
        <p:spPr>
          <a:xfrm>
            <a:off x="4358480" y="3019785"/>
            <a:ext cx="1475595" cy="782066"/>
          </a:xfrm>
          <a:custGeom>
            <a:rect b="b" l="l" r="r" t="t"/>
            <a:pathLst>
              <a:path extrusionOk="0" h="782066" w="1475595">
                <a:moveTo>
                  <a:pt x="0" y="0"/>
                </a:moveTo>
                <a:lnTo>
                  <a:pt x="1475595" y="0"/>
                </a:lnTo>
                <a:lnTo>
                  <a:pt x="1475595" y="782066"/>
                </a:lnTo>
                <a:lnTo>
                  <a:pt x="0" y="782066"/>
                </a:lnTo>
                <a:lnTo>
                  <a:pt x="0" y="0"/>
                </a:lnTo>
                <a:close/>
              </a:path>
            </a:pathLst>
          </a:custGeom>
          <a:blipFill rotWithShape="1">
            <a:blip r:embed="rId4">
              <a:alphaModFix/>
            </a:blip>
            <a:stretch>
              <a:fillRect b="0" l="0" r="0" t="0"/>
            </a:stretch>
          </a:blipFill>
          <a:ln>
            <a:noFill/>
          </a:ln>
        </p:spPr>
      </p:sp>
      <p:sp>
        <p:nvSpPr>
          <p:cNvPr id="184" name="Google Shape;184;p19"/>
          <p:cNvSpPr/>
          <p:nvPr/>
        </p:nvSpPr>
        <p:spPr>
          <a:xfrm>
            <a:off x="11574369" y="6720088"/>
            <a:ext cx="2389457" cy="1266412"/>
          </a:xfrm>
          <a:custGeom>
            <a:rect b="b" l="l" r="r" t="t"/>
            <a:pathLst>
              <a:path extrusionOk="0" h="1266412" w="2389457">
                <a:moveTo>
                  <a:pt x="0" y="0"/>
                </a:moveTo>
                <a:lnTo>
                  <a:pt x="2389456" y="0"/>
                </a:lnTo>
                <a:lnTo>
                  <a:pt x="2389456" y="1266412"/>
                </a:lnTo>
                <a:lnTo>
                  <a:pt x="0" y="1266412"/>
                </a:lnTo>
                <a:lnTo>
                  <a:pt x="0" y="0"/>
                </a:lnTo>
                <a:close/>
              </a:path>
            </a:pathLst>
          </a:custGeom>
          <a:blipFill rotWithShape="1">
            <a:blip r:embed="rId4">
              <a:alphaModFix/>
            </a:blip>
            <a:stretch>
              <a:fillRect b="0" l="0" r="0" t="0"/>
            </a:stretch>
          </a:blipFill>
          <a:ln>
            <a:noFill/>
          </a:ln>
        </p:spPr>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F1A38"/>
        </a:solidFill>
      </p:bgPr>
    </p:bg>
    <p:spTree>
      <p:nvGrpSpPr>
        <p:cNvPr id="49" name="Shape 49"/>
        <p:cNvGrpSpPr/>
        <p:nvPr/>
      </p:nvGrpSpPr>
      <p:grpSpPr>
        <a:xfrm>
          <a:off x="0" y="0"/>
          <a:ext cx="0" cy="0"/>
          <a:chOff x="0" y="0"/>
          <a:chExt cx="0" cy="0"/>
        </a:xfrm>
      </p:grpSpPr>
      <p:grpSp>
        <p:nvGrpSpPr>
          <p:cNvPr id="50" name="Google Shape;50;p11"/>
          <p:cNvGrpSpPr/>
          <p:nvPr/>
        </p:nvGrpSpPr>
        <p:grpSpPr>
          <a:xfrm>
            <a:off x="0" y="0"/>
            <a:ext cx="18288000" cy="10287000"/>
            <a:chOff x="0" y="0"/>
            <a:chExt cx="24384000" cy="13716000"/>
          </a:xfrm>
        </p:grpSpPr>
        <p:sp>
          <p:nvSpPr>
            <p:cNvPr id="51" name="Google Shape;51;p11"/>
            <p:cNvSpPr/>
            <p:nvPr/>
          </p:nvSpPr>
          <p:spPr>
            <a:xfrm rot="5400000">
              <a:off x="8503696" y="-8503696"/>
              <a:ext cx="7376608" cy="24384000"/>
            </a:xfrm>
            <a:custGeom>
              <a:rect b="b" l="l" r="r" t="t"/>
              <a:pathLst>
                <a:path extrusionOk="0" h="24384000" w="7376608">
                  <a:moveTo>
                    <a:pt x="0" y="0"/>
                  </a:moveTo>
                  <a:lnTo>
                    <a:pt x="7376608" y="0"/>
                  </a:lnTo>
                  <a:lnTo>
                    <a:pt x="7376608" y="24384000"/>
                  </a:lnTo>
                  <a:lnTo>
                    <a:pt x="0" y="24384000"/>
                  </a:lnTo>
                  <a:lnTo>
                    <a:pt x="0" y="0"/>
                  </a:lnTo>
                  <a:close/>
                </a:path>
              </a:pathLst>
            </a:custGeom>
            <a:blipFill rotWithShape="1">
              <a:blip r:embed="rId3">
                <a:alphaModFix/>
              </a:blip>
              <a:stretch>
                <a:fillRect b="0" l="-25548" r="-205007" t="0"/>
              </a:stretch>
            </a:blipFill>
            <a:ln>
              <a:noFill/>
            </a:ln>
          </p:spPr>
        </p:sp>
        <p:sp>
          <p:nvSpPr>
            <p:cNvPr id="52" name="Google Shape;52;p11"/>
            <p:cNvSpPr/>
            <p:nvPr/>
          </p:nvSpPr>
          <p:spPr>
            <a:xfrm flipH="1" rot="5400000">
              <a:off x="9022304" y="-1645696"/>
              <a:ext cx="6339392" cy="24384000"/>
            </a:xfrm>
            <a:custGeom>
              <a:rect b="b" l="l" r="r" t="t"/>
              <a:pathLst>
                <a:path extrusionOk="0" h="24384000" w="6339392">
                  <a:moveTo>
                    <a:pt x="0" y="24384000"/>
                  </a:moveTo>
                  <a:lnTo>
                    <a:pt x="6339392" y="24384000"/>
                  </a:lnTo>
                  <a:lnTo>
                    <a:pt x="6339392" y="0"/>
                  </a:lnTo>
                  <a:lnTo>
                    <a:pt x="0" y="0"/>
                  </a:lnTo>
                  <a:lnTo>
                    <a:pt x="0" y="24384000"/>
                  </a:lnTo>
                  <a:close/>
                </a:path>
              </a:pathLst>
            </a:custGeom>
            <a:blipFill rotWithShape="1">
              <a:blip r:embed="rId3">
                <a:alphaModFix/>
              </a:blip>
              <a:stretch>
                <a:fillRect b="0" l="-29726" r="-254888" t="0"/>
              </a:stretch>
            </a:blipFill>
            <a:ln>
              <a:noFill/>
            </a:ln>
          </p:spPr>
        </p:sp>
      </p:grpSp>
      <p:grpSp>
        <p:nvGrpSpPr>
          <p:cNvPr id="53" name="Google Shape;53;p11"/>
          <p:cNvGrpSpPr/>
          <p:nvPr/>
        </p:nvGrpSpPr>
        <p:grpSpPr>
          <a:xfrm>
            <a:off x="304154" y="377513"/>
            <a:ext cx="17679707" cy="9531961"/>
            <a:chOff x="-100204" y="-670143"/>
            <a:chExt cx="22473251" cy="12116386"/>
          </a:xfrm>
        </p:grpSpPr>
        <p:grpSp>
          <p:nvGrpSpPr>
            <p:cNvPr id="54" name="Google Shape;54;p11"/>
            <p:cNvGrpSpPr/>
            <p:nvPr/>
          </p:nvGrpSpPr>
          <p:grpSpPr>
            <a:xfrm>
              <a:off x="-100204" y="-670143"/>
              <a:ext cx="22473251" cy="12116386"/>
              <a:chOff x="-19793" y="-132374"/>
              <a:chExt cx="4439160" cy="2393360"/>
            </a:xfrm>
          </p:grpSpPr>
          <p:sp>
            <p:nvSpPr>
              <p:cNvPr id="55" name="Google Shape;55;p11"/>
              <p:cNvSpPr/>
              <p:nvPr/>
            </p:nvSpPr>
            <p:spPr>
              <a:xfrm>
                <a:off x="-19793" y="-132374"/>
                <a:ext cx="4439160" cy="2393360"/>
              </a:xfrm>
              <a:custGeom>
                <a:rect b="b" l="l" r="r" t="t"/>
                <a:pathLst>
                  <a:path extrusionOk="0" h="2263225" w="4417075">
                    <a:moveTo>
                      <a:pt x="0" y="0"/>
                    </a:moveTo>
                    <a:lnTo>
                      <a:pt x="4417075" y="0"/>
                    </a:lnTo>
                    <a:lnTo>
                      <a:pt x="4417075" y="2263225"/>
                    </a:lnTo>
                    <a:lnTo>
                      <a:pt x="0" y="2263225"/>
                    </a:lnTo>
                    <a:close/>
                  </a:path>
                </a:pathLst>
              </a:custGeom>
              <a:solidFill>
                <a:srgbClr val="0F1A38"/>
              </a:solidFill>
              <a:ln>
                <a:noFill/>
              </a:ln>
            </p:spPr>
          </p:sp>
          <p:sp>
            <p:nvSpPr>
              <p:cNvPr id="56" name="Google Shape;56;p11"/>
              <p:cNvSpPr txBox="1"/>
              <p:nvPr/>
            </p:nvSpPr>
            <p:spPr>
              <a:xfrm>
                <a:off x="0" y="-47625"/>
                <a:ext cx="812800" cy="860425"/>
              </a:xfrm>
              <a:prstGeom prst="rect">
                <a:avLst/>
              </a:prstGeom>
              <a:noFill/>
              <a:ln>
                <a:noFill/>
              </a:ln>
            </p:spPr>
            <p:txBody>
              <a:bodyPr anchorCtr="0" anchor="ctr" bIns="53300" lIns="53300" spcFirstLastPara="1" rIns="53300" wrap="square" tIns="53300">
                <a:noAutofit/>
              </a:bodyPr>
              <a:lstStyle/>
              <a:p>
                <a:pPr indent="0" lvl="0" marL="0" marR="0" rtl="0" algn="ctr">
                  <a:lnSpc>
                    <a:spcPct val="186611"/>
                  </a:lnSpc>
                  <a:spcBef>
                    <a:spcPts val="0"/>
                  </a:spcBef>
                  <a:spcAft>
                    <a:spcPts val="0"/>
                  </a:spcAft>
                  <a:buNone/>
                </a:pPr>
                <a:r>
                  <a:t/>
                </a:r>
                <a:endParaRPr b="0" i="0" sz="1888" u="none" cap="none" strike="noStrike">
                  <a:solidFill>
                    <a:schemeClr val="dk1"/>
                  </a:solidFill>
                  <a:latin typeface="Calibri"/>
                  <a:ea typeface="Calibri"/>
                  <a:cs typeface="Calibri"/>
                  <a:sym typeface="Calibri"/>
                </a:endParaRPr>
              </a:p>
            </p:txBody>
          </p:sp>
        </p:grpSp>
        <p:sp>
          <p:nvSpPr>
            <p:cNvPr id="57" name="Google Shape;57;p11"/>
            <p:cNvSpPr txBox="1"/>
            <p:nvPr/>
          </p:nvSpPr>
          <p:spPr>
            <a:xfrm>
              <a:off x="698199" y="414054"/>
              <a:ext cx="4114800" cy="4355901"/>
            </a:xfrm>
            <a:prstGeom prst="rect">
              <a:avLst/>
            </a:prstGeom>
            <a:noFill/>
            <a:ln>
              <a:noFill/>
            </a:ln>
          </p:spPr>
          <p:txBody>
            <a:bodyPr anchorCtr="0" anchor="ctr" bIns="53300" lIns="53300" spcFirstLastPara="1" rIns="53300" wrap="square" tIns="53300">
              <a:noAutofit/>
            </a:bodyPr>
            <a:lstStyle/>
            <a:p>
              <a:pPr indent="0" lvl="0" marL="0" marR="0" rtl="0" algn="ctr">
                <a:lnSpc>
                  <a:spcPct val="186611"/>
                </a:lnSpc>
                <a:spcBef>
                  <a:spcPts val="0"/>
                </a:spcBef>
                <a:spcAft>
                  <a:spcPts val="0"/>
                </a:spcAft>
                <a:buNone/>
              </a:pPr>
              <a:r>
                <a:t/>
              </a:r>
              <a:endParaRPr b="0" i="0" sz="1888" u="none" cap="none" strike="noStrike">
                <a:solidFill>
                  <a:schemeClr val="dk1"/>
                </a:solidFill>
                <a:latin typeface="Calibri"/>
                <a:ea typeface="Calibri"/>
                <a:cs typeface="Calibri"/>
                <a:sym typeface="Calibri"/>
              </a:endParaRPr>
            </a:p>
          </p:txBody>
        </p:sp>
      </p:grpSp>
      <p:sp>
        <p:nvSpPr>
          <p:cNvPr id="58" name="Google Shape;58;p11"/>
          <p:cNvSpPr txBox="1"/>
          <p:nvPr/>
        </p:nvSpPr>
        <p:spPr>
          <a:xfrm>
            <a:off x="3917151" y="670056"/>
            <a:ext cx="9608400" cy="1077300"/>
          </a:xfrm>
          <a:prstGeom prst="rect">
            <a:avLst/>
          </a:prstGeom>
          <a:noFill/>
          <a:ln>
            <a:noFill/>
          </a:ln>
        </p:spPr>
        <p:txBody>
          <a:bodyPr anchorCtr="0" anchor="t" bIns="0" lIns="0" spcFirstLastPara="1" rIns="0" wrap="square" tIns="0">
            <a:spAutoFit/>
          </a:bodyPr>
          <a:lstStyle/>
          <a:p>
            <a:pPr indent="0" lvl="0" marL="0" marR="0" rtl="0" algn="ctr">
              <a:lnSpc>
                <a:spcPct val="120002"/>
              </a:lnSpc>
              <a:spcBef>
                <a:spcPts val="0"/>
              </a:spcBef>
              <a:spcAft>
                <a:spcPts val="0"/>
              </a:spcAft>
              <a:buNone/>
            </a:pPr>
            <a:r>
              <a:rPr lang="en-US" sz="6999">
                <a:solidFill>
                  <a:srgbClr val="FFFFFF"/>
                </a:solidFill>
                <a:latin typeface="Archivo Black"/>
                <a:ea typeface="Archivo Black"/>
                <a:cs typeface="Archivo Black"/>
                <a:sym typeface="Archivo Black"/>
              </a:rPr>
              <a:t>CONTENT</a:t>
            </a:r>
            <a:endParaRPr/>
          </a:p>
        </p:txBody>
      </p:sp>
      <p:grpSp>
        <p:nvGrpSpPr>
          <p:cNvPr id="59" name="Google Shape;59;p11"/>
          <p:cNvGrpSpPr/>
          <p:nvPr/>
        </p:nvGrpSpPr>
        <p:grpSpPr>
          <a:xfrm>
            <a:off x="256033" y="5619212"/>
            <a:ext cx="17775950" cy="354000"/>
            <a:chOff x="8" y="5817637"/>
            <a:chExt cx="17775950" cy="354000"/>
          </a:xfrm>
        </p:grpSpPr>
        <p:sp>
          <p:nvSpPr>
            <p:cNvPr id="60" name="Google Shape;60;p11"/>
            <p:cNvSpPr txBox="1"/>
            <p:nvPr/>
          </p:nvSpPr>
          <p:spPr>
            <a:xfrm>
              <a:off x="8" y="5817637"/>
              <a:ext cx="3306000" cy="3540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1" lang="en-US" sz="2300">
                  <a:solidFill>
                    <a:srgbClr val="71CBEF"/>
                  </a:solidFill>
                </a:rPr>
                <a:t>Data </a:t>
              </a:r>
              <a:r>
                <a:rPr b="1" lang="en-US" sz="2300">
                  <a:solidFill>
                    <a:srgbClr val="71CBEF"/>
                  </a:solidFill>
                </a:rPr>
                <a:t>Processing</a:t>
              </a:r>
              <a:endParaRPr b="1" sz="2300"/>
            </a:p>
          </p:txBody>
        </p:sp>
        <p:sp>
          <p:nvSpPr>
            <p:cNvPr id="61" name="Google Shape;61;p11"/>
            <p:cNvSpPr txBox="1"/>
            <p:nvPr/>
          </p:nvSpPr>
          <p:spPr>
            <a:xfrm>
              <a:off x="2893998" y="5817637"/>
              <a:ext cx="3306000" cy="3540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1" lang="en-US" sz="2300">
                  <a:solidFill>
                    <a:srgbClr val="71CBEF"/>
                  </a:solidFill>
                </a:rPr>
                <a:t>Model Architecture</a:t>
              </a:r>
              <a:endParaRPr b="1" sz="2300"/>
            </a:p>
          </p:txBody>
        </p:sp>
        <p:sp>
          <p:nvSpPr>
            <p:cNvPr id="62" name="Google Shape;62;p11"/>
            <p:cNvSpPr txBox="1"/>
            <p:nvPr/>
          </p:nvSpPr>
          <p:spPr>
            <a:xfrm>
              <a:off x="5787988" y="5817637"/>
              <a:ext cx="3306000" cy="3540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1" lang="en-US" sz="2300">
                  <a:solidFill>
                    <a:srgbClr val="71CBEF"/>
                  </a:solidFill>
                </a:rPr>
                <a:t>Model Training</a:t>
              </a:r>
              <a:endParaRPr b="1" sz="2300"/>
            </a:p>
          </p:txBody>
        </p:sp>
        <p:sp>
          <p:nvSpPr>
            <p:cNvPr id="63" name="Google Shape;63;p11"/>
            <p:cNvSpPr txBox="1"/>
            <p:nvPr/>
          </p:nvSpPr>
          <p:spPr>
            <a:xfrm>
              <a:off x="8681978" y="5817637"/>
              <a:ext cx="3306000" cy="3540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1" lang="en-US" sz="2300">
                  <a:solidFill>
                    <a:srgbClr val="71CBEF"/>
                  </a:solidFill>
                </a:rPr>
                <a:t>Model Evaluation</a:t>
              </a:r>
              <a:endParaRPr b="1" sz="2300"/>
            </a:p>
          </p:txBody>
        </p:sp>
        <p:sp>
          <p:nvSpPr>
            <p:cNvPr id="64" name="Google Shape;64;p11"/>
            <p:cNvSpPr txBox="1"/>
            <p:nvPr/>
          </p:nvSpPr>
          <p:spPr>
            <a:xfrm>
              <a:off x="11575968" y="5817637"/>
              <a:ext cx="3306000" cy="3540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1" lang="en-US" sz="2300">
                  <a:solidFill>
                    <a:srgbClr val="71CBEF"/>
                  </a:solidFill>
                </a:rPr>
                <a:t>Transfer Learning</a:t>
              </a:r>
              <a:endParaRPr b="1" sz="2300"/>
            </a:p>
          </p:txBody>
        </p:sp>
        <p:sp>
          <p:nvSpPr>
            <p:cNvPr id="65" name="Google Shape;65;p11"/>
            <p:cNvSpPr txBox="1"/>
            <p:nvPr/>
          </p:nvSpPr>
          <p:spPr>
            <a:xfrm>
              <a:off x="14469958" y="5817637"/>
              <a:ext cx="3306000" cy="3540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1" lang="en-US" sz="2300">
                  <a:solidFill>
                    <a:srgbClr val="71CBEF"/>
                  </a:solidFill>
                </a:rPr>
                <a:t>Model Deployment </a:t>
              </a:r>
              <a:endParaRPr b="1" sz="2300"/>
            </a:p>
          </p:txBody>
        </p:sp>
      </p:grpSp>
      <p:pic>
        <p:nvPicPr>
          <p:cNvPr id="66" name="Google Shape;66;p11"/>
          <p:cNvPicPr preferRelativeResize="0"/>
          <p:nvPr/>
        </p:nvPicPr>
        <p:blipFill>
          <a:blip r:embed="rId4">
            <a:alphaModFix/>
          </a:blip>
          <a:stretch>
            <a:fillRect/>
          </a:stretch>
        </p:blipFill>
        <p:spPr>
          <a:xfrm>
            <a:off x="932650" y="3484550"/>
            <a:ext cx="1825625" cy="1825625"/>
          </a:xfrm>
          <a:prstGeom prst="rect">
            <a:avLst/>
          </a:prstGeom>
          <a:noFill/>
          <a:ln>
            <a:noFill/>
          </a:ln>
        </p:spPr>
      </p:pic>
      <p:pic>
        <p:nvPicPr>
          <p:cNvPr id="67" name="Google Shape;67;p11"/>
          <p:cNvPicPr preferRelativeResize="0"/>
          <p:nvPr/>
        </p:nvPicPr>
        <p:blipFill rotWithShape="1">
          <a:blip r:embed="rId5">
            <a:alphaModFix/>
          </a:blip>
          <a:srcRect b="0" l="74749" r="7318" t="0"/>
          <a:stretch/>
        </p:blipFill>
        <p:spPr>
          <a:xfrm>
            <a:off x="12749075" y="3714950"/>
            <a:ext cx="1619250" cy="1800225"/>
          </a:xfrm>
          <a:prstGeom prst="rect">
            <a:avLst/>
          </a:prstGeom>
          <a:noFill/>
          <a:ln>
            <a:noFill/>
          </a:ln>
        </p:spPr>
      </p:pic>
      <p:pic>
        <p:nvPicPr>
          <p:cNvPr id="68" name="Google Shape;68;p11"/>
          <p:cNvPicPr preferRelativeResize="0"/>
          <p:nvPr/>
        </p:nvPicPr>
        <p:blipFill rotWithShape="1">
          <a:blip r:embed="rId5">
            <a:alphaModFix/>
          </a:blip>
          <a:srcRect b="5775" l="20447" r="63861" t="0"/>
          <a:stretch/>
        </p:blipFill>
        <p:spPr>
          <a:xfrm>
            <a:off x="3917138" y="3532781"/>
            <a:ext cx="1738324" cy="1936725"/>
          </a:xfrm>
          <a:prstGeom prst="rect">
            <a:avLst/>
          </a:prstGeom>
          <a:noFill/>
          <a:ln>
            <a:noFill/>
          </a:ln>
        </p:spPr>
      </p:pic>
      <p:pic>
        <p:nvPicPr>
          <p:cNvPr id="69" name="Google Shape;69;p11"/>
          <p:cNvPicPr preferRelativeResize="0"/>
          <p:nvPr/>
        </p:nvPicPr>
        <p:blipFill rotWithShape="1">
          <a:blip r:embed="rId5">
            <a:alphaModFix/>
          </a:blip>
          <a:srcRect b="0" l="36795" r="43953" t="0"/>
          <a:stretch/>
        </p:blipFill>
        <p:spPr>
          <a:xfrm>
            <a:off x="6814325" y="3692113"/>
            <a:ext cx="1738300" cy="1800225"/>
          </a:xfrm>
          <a:prstGeom prst="rect">
            <a:avLst/>
          </a:prstGeom>
          <a:noFill/>
          <a:ln>
            <a:noFill/>
          </a:ln>
        </p:spPr>
      </p:pic>
      <p:pic>
        <p:nvPicPr>
          <p:cNvPr id="70" name="Google Shape;70;p11"/>
          <p:cNvPicPr preferRelativeResize="0"/>
          <p:nvPr/>
        </p:nvPicPr>
        <p:blipFill rotWithShape="1">
          <a:blip r:embed="rId5">
            <a:alphaModFix/>
          </a:blip>
          <a:srcRect b="0" l="58293" r="25250" t="0"/>
          <a:stretch/>
        </p:blipFill>
        <p:spPr>
          <a:xfrm>
            <a:off x="9869800" y="3714944"/>
            <a:ext cx="1485900" cy="1800225"/>
          </a:xfrm>
          <a:prstGeom prst="rect">
            <a:avLst/>
          </a:prstGeom>
          <a:noFill/>
          <a:ln>
            <a:noFill/>
          </a:ln>
        </p:spPr>
      </p:pic>
      <p:pic>
        <p:nvPicPr>
          <p:cNvPr id="71" name="Google Shape;71;p11"/>
          <p:cNvPicPr preferRelativeResize="0"/>
          <p:nvPr/>
        </p:nvPicPr>
        <p:blipFill>
          <a:blip r:embed="rId4">
            <a:alphaModFix/>
          </a:blip>
          <a:stretch>
            <a:fillRect/>
          </a:stretch>
        </p:blipFill>
        <p:spPr>
          <a:xfrm>
            <a:off x="15339700" y="3702250"/>
            <a:ext cx="1825625" cy="18256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F1A38"/>
        </a:solidFill>
      </p:bgPr>
    </p:bg>
    <p:spTree>
      <p:nvGrpSpPr>
        <p:cNvPr id="75" name="Shape 75"/>
        <p:cNvGrpSpPr/>
        <p:nvPr/>
      </p:nvGrpSpPr>
      <p:grpSpPr>
        <a:xfrm>
          <a:off x="0" y="0"/>
          <a:ext cx="0" cy="0"/>
          <a:chOff x="0" y="0"/>
          <a:chExt cx="0" cy="0"/>
        </a:xfrm>
      </p:grpSpPr>
      <p:grpSp>
        <p:nvGrpSpPr>
          <p:cNvPr id="76" name="Google Shape;76;p12"/>
          <p:cNvGrpSpPr/>
          <p:nvPr/>
        </p:nvGrpSpPr>
        <p:grpSpPr>
          <a:xfrm>
            <a:off x="491275" y="1292625"/>
            <a:ext cx="17305458" cy="8547238"/>
            <a:chOff x="0" y="-47625"/>
            <a:chExt cx="4404321" cy="2210817"/>
          </a:xfrm>
        </p:grpSpPr>
        <p:sp>
          <p:nvSpPr>
            <p:cNvPr id="77" name="Google Shape;77;p12"/>
            <p:cNvSpPr/>
            <p:nvPr/>
          </p:nvSpPr>
          <p:spPr>
            <a:xfrm>
              <a:off x="0" y="-47625"/>
              <a:ext cx="4404321" cy="2210816"/>
            </a:xfrm>
            <a:custGeom>
              <a:rect b="b" l="l" r="r" t="t"/>
              <a:pathLst>
                <a:path extrusionOk="0" h="2167467" w="4404321">
                  <a:moveTo>
                    <a:pt x="0" y="0"/>
                  </a:moveTo>
                  <a:lnTo>
                    <a:pt x="4404321" y="0"/>
                  </a:lnTo>
                  <a:lnTo>
                    <a:pt x="4404321" y="2167467"/>
                  </a:lnTo>
                  <a:lnTo>
                    <a:pt x="0" y="2167467"/>
                  </a:lnTo>
                  <a:close/>
                </a:path>
              </a:pathLst>
            </a:custGeom>
            <a:solidFill>
              <a:srgbClr val="000000">
                <a:alpha val="0"/>
              </a:srgbClr>
            </a:solidFill>
            <a:ln cap="sq" cmpd="sng" w="38800">
              <a:solidFill>
                <a:srgbClr val="71CBEF"/>
              </a:solidFill>
              <a:prstDash val="solid"/>
              <a:miter lim="8000"/>
              <a:headEnd len="sm" w="sm" type="none"/>
              <a:tailEnd len="sm" w="sm" type="none"/>
            </a:ln>
          </p:spPr>
        </p:sp>
        <p:sp>
          <p:nvSpPr>
            <p:cNvPr id="78" name="Google Shape;78;p12"/>
            <p:cNvSpPr txBox="1"/>
            <p:nvPr/>
          </p:nvSpPr>
          <p:spPr>
            <a:xfrm>
              <a:off x="0" y="-47625"/>
              <a:ext cx="812700" cy="860400"/>
            </a:xfrm>
            <a:prstGeom prst="rect">
              <a:avLst/>
            </a:prstGeom>
            <a:noFill/>
            <a:ln>
              <a:noFill/>
            </a:ln>
          </p:spPr>
          <p:txBody>
            <a:bodyPr anchorCtr="0" anchor="ctr" bIns="51725" lIns="51725" spcFirstLastPara="1" rIns="51725" wrap="square" tIns="51725">
              <a:noAutofit/>
            </a:bodyPr>
            <a:lstStyle/>
            <a:p>
              <a:pPr indent="0" lvl="0" marL="0" marR="0" rtl="0" algn="ctr">
                <a:lnSpc>
                  <a:spcPct val="186611"/>
                </a:lnSpc>
                <a:spcBef>
                  <a:spcPts val="0"/>
                </a:spcBef>
                <a:spcAft>
                  <a:spcPts val="0"/>
                </a:spcAft>
                <a:buNone/>
              </a:pPr>
              <a:r>
                <a:t/>
              </a:r>
              <a:endParaRPr sz="1832">
                <a:solidFill>
                  <a:schemeClr val="dk1"/>
                </a:solidFill>
                <a:latin typeface="Calibri"/>
                <a:ea typeface="Calibri"/>
                <a:cs typeface="Calibri"/>
                <a:sym typeface="Calibri"/>
              </a:endParaRPr>
            </a:p>
          </p:txBody>
        </p:sp>
      </p:grpSp>
      <p:sp>
        <p:nvSpPr>
          <p:cNvPr id="79" name="Google Shape;79;p12"/>
          <p:cNvSpPr txBox="1"/>
          <p:nvPr/>
        </p:nvSpPr>
        <p:spPr>
          <a:xfrm>
            <a:off x="809253" y="376300"/>
            <a:ext cx="11644800" cy="8157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5300">
                <a:solidFill>
                  <a:srgbClr val="FFFFFF"/>
                </a:solidFill>
                <a:latin typeface="Archivo Black"/>
                <a:ea typeface="Archivo Black"/>
                <a:cs typeface="Archivo Black"/>
                <a:sym typeface="Archivo Black"/>
              </a:rPr>
              <a:t>Data Processing</a:t>
            </a:r>
            <a:endParaRPr sz="100"/>
          </a:p>
        </p:txBody>
      </p:sp>
      <p:sp>
        <p:nvSpPr>
          <p:cNvPr id="80" name="Google Shape;80;p12"/>
          <p:cNvSpPr txBox="1"/>
          <p:nvPr/>
        </p:nvSpPr>
        <p:spPr>
          <a:xfrm>
            <a:off x="1197949" y="1937050"/>
            <a:ext cx="5945700" cy="1107900"/>
          </a:xfrm>
          <a:prstGeom prst="rect">
            <a:avLst/>
          </a:prstGeom>
          <a:noFill/>
          <a:ln>
            <a:noFill/>
          </a:ln>
        </p:spPr>
        <p:txBody>
          <a:bodyPr anchorCtr="0" anchor="t" bIns="0" lIns="0" spcFirstLastPara="1" rIns="0" wrap="square" tIns="0">
            <a:spAutoFit/>
          </a:bodyPr>
          <a:lstStyle/>
          <a:p>
            <a:pPr indent="-380936" lvl="0" marL="457200" marR="0" rtl="0" algn="l">
              <a:lnSpc>
                <a:spcPct val="100000"/>
              </a:lnSpc>
              <a:spcBef>
                <a:spcPts val="0"/>
              </a:spcBef>
              <a:spcAft>
                <a:spcPts val="0"/>
              </a:spcAft>
              <a:buClr>
                <a:srgbClr val="FFFFFF"/>
              </a:buClr>
              <a:buSzPts val="2399"/>
              <a:buFont typeface="Noto Sans"/>
              <a:buChar char="-"/>
            </a:pPr>
            <a:r>
              <a:rPr lang="en-US" sz="2399" u="sng">
                <a:solidFill>
                  <a:srgbClr val="FFFFFF"/>
                </a:solidFill>
                <a:latin typeface="Noto Sans"/>
                <a:ea typeface="Noto Sans"/>
                <a:cs typeface="Noto Sans"/>
                <a:sym typeface="Noto Sans"/>
              </a:rPr>
              <a:t>Data Used:</a:t>
            </a:r>
            <a:r>
              <a:rPr lang="en-US" sz="2399">
                <a:solidFill>
                  <a:srgbClr val="FFFFFF"/>
                </a:solidFill>
                <a:latin typeface="Noto Sans"/>
                <a:ea typeface="Noto Sans"/>
                <a:cs typeface="Noto Sans"/>
                <a:sym typeface="Noto Sans"/>
              </a:rPr>
              <a:t> CIFAR-10</a:t>
            </a:r>
            <a:endParaRPr sz="2399">
              <a:solidFill>
                <a:srgbClr val="FFFFFF"/>
              </a:solidFill>
              <a:latin typeface="Noto Sans"/>
              <a:ea typeface="Noto Sans"/>
              <a:cs typeface="Noto Sans"/>
              <a:sym typeface="Noto Sans"/>
            </a:endParaRPr>
          </a:p>
          <a:p>
            <a:pPr indent="-380936" lvl="0" marL="457200" marR="0" rtl="0" algn="l">
              <a:lnSpc>
                <a:spcPct val="100000"/>
              </a:lnSpc>
              <a:spcBef>
                <a:spcPts val="0"/>
              </a:spcBef>
              <a:spcAft>
                <a:spcPts val="0"/>
              </a:spcAft>
              <a:buClr>
                <a:srgbClr val="FFFFFF"/>
              </a:buClr>
              <a:buSzPts val="2399"/>
              <a:buFont typeface="Noto Sans"/>
              <a:buChar char="-"/>
            </a:pPr>
            <a:r>
              <a:rPr lang="en-US" sz="2399" u="sng">
                <a:solidFill>
                  <a:srgbClr val="FFFFFF"/>
                </a:solidFill>
                <a:latin typeface="Noto Sans"/>
                <a:ea typeface="Noto Sans"/>
                <a:cs typeface="Noto Sans"/>
                <a:sym typeface="Noto Sans"/>
              </a:rPr>
              <a:t>Data composed of:</a:t>
            </a:r>
            <a:r>
              <a:rPr lang="en-US" sz="2399">
                <a:solidFill>
                  <a:srgbClr val="FFFFFF"/>
                </a:solidFill>
                <a:latin typeface="Noto Sans"/>
                <a:ea typeface="Noto Sans"/>
                <a:cs typeface="Noto Sans"/>
                <a:sym typeface="Noto Sans"/>
              </a:rPr>
              <a:t> 60k</a:t>
            </a:r>
            <a:r>
              <a:rPr lang="en-US" sz="2399" u="none">
                <a:solidFill>
                  <a:srgbClr val="FFFFFF"/>
                </a:solidFill>
                <a:latin typeface="Noto Sans"/>
                <a:ea typeface="Noto Sans"/>
                <a:cs typeface="Noto Sans"/>
                <a:sym typeface="Noto Sans"/>
              </a:rPr>
              <a:t> color images 32X32 in 10 classes.</a:t>
            </a:r>
            <a:endParaRPr>
              <a:latin typeface="Noto Sans"/>
              <a:ea typeface="Noto Sans"/>
              <a:cs typeface="Noto Sans"/>
              <a:sym typeface="Noto Sans"/>
            </a:endParaRPr>
          </a:p>
        </p:txBody>
      </p:sp>
      <p:pic>
        <p:nvPicPr>
          <p:cNvPr id="81" name="Google Shape;81;p12" title="output.png"/>
          <p:cNvPicPr preferRelativeResize="0"/>
          <p:nvPr/>
        </p:nvPicPr>
        <p:blipFill>
          <a:blip r:embed="rId3">
            <a:alphaModFix/>
          </a:blip>
          <a:stretch>
            <a:fillRect/>
          </a:stretch>
        </p:blipFill>
        <p:spPr>
          <a:xfrm>
            <a:off x="10540221" y="2360800"/>
            <a:ext cx="6663924" cy="6754825"/>
          </a:xfrm>
          <a:prstGeom prst="rect">
            <a:avLst/>
          </a:prstGeom>
          <a:noFill/>
          <a:ln>
            <a:noFill/>
          </a:ln>
        </p:spPr>
      </p:pic>
      <p:grpSp>
        <p:nvGrpSpPr>
          <p:cNvPr id="82" name="Google Shape;82;p12"/>
          <p:cNvGrpSpPr/>
          <p:nvPr/>
        </p:nvGrpSpPr>
        <p:grpSpPr>
          <a:xfrm>
            <a:off x="809250" y="4411017"/>
            <a:ext cx="9324713" cy="4704609"/>
            <a:chOff x="504454" y="4682375"/>
            <a:chExt cx="8776200" cy="3674327"/>
          </a:xfrm>
        </p:grpSpPr>
        <p:sp>
          <p:nvSpPr>
            <p:cNvPr id="83" name="Google Shape;83;p12"/>
            <p:cNvSpPr txBox="1"/>
            <p:nvPr/>
          </p:nvSpPr>
          <p:spPr>
            <a:xfrm>
              <a:off x="733050" y="4682375"/>
              <a:ext cx="8547600" cy="4929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lang="en-US" sz="2350">
                  <a:latin typeface="Noto Sans"/>
                  <a:ea typeface="Noto Sans"/>
                  <a:cs typeface="Noto Sans"/>
                  <a:sym typeface="Noto Sans"/>
                </a:rPr>
                <a:t>🗂️</a:t>
              </a:r>
              <a:r>
                <a:rPr lang="en-US" sz="2350">
                  <a:solidFill>
                    <a:schemeClr val="lt1"/>
                  </a:solidFill>
                  <a:latin typeface="Noto Sans"/>
                  <a:ea typeface="Noto Sans"/>
                  <a:cs typeface="Noto Sans"/>
                  <a:sym typeface="Noto Sans"/>
                </a:rPr>
                <a:t> </a:t>
              </a:r>
              <a:r>
                <a:rPr b="1" lang="en-US" sz="2350">
                  <a:solidFill>
                    <a:schemeClr val="lt1"/>
                  </a:solidFill>
                  <a:latin typeface="Noto Sans"/>
                  <a:ea typeface="Noto Sans"/>
                  <a:cs typeface="Noto Sans"/>
                  <a:sym typeface="Noto Sans"/>
                </a:rPr>
                <a:t>Load the data files:</a:t>
              </a:r>
              <a:r>
                <a:rPr lang="en-US" sz="2350">
                  <a:solidFill>
                    <a:schemeClr val="lt1"/>
                  </a:solidFill>
                  <a:latin typeface="Noto Sans"/>
                  <a:ea typeface="Noto Sans"/>
                  <a:cs typeface="Noto Sans"/>
                  <a:sym typeface="Noto Sans"/>
                </a:rPr>
                <a:t> Split the files in 5 batch folders </a:t>
              </a:r>
              <a:r>
                <a:rPr lang="en-US" sz="4099" u="none">
                  <a:solidFill>
                    <a:schemeClr val="lt1"/>
                  </a:solidFill>
                  <a:latin typeface="Noto Sans Thin"/>
                  <a:ea typeface="Noto Sans Thin"/>
                  <a:cs typeface="Noto Sans Thin"/>
                  <a:sym typeface="Noto Sans Thin"/>
                </a:rPr>
                <a:t> </a:t>
              </a:r>
              <a:endParaRPr sz="3100">
                <a:solidFill>
                  <a:schemeClr val="lt1"/>
                </a:solidFill>
                <a:latin typeface="Noto Sans Thin"/>
                <a:ea typeface="Noto Sans Thin"/>
                <a:cs typeface="Noto Sans Thin"/>
                <a:sym typeface="Noto Sans Thin"/>
              </a:endParaRPr>
            </a:p>
          </p:txBody>
        </p:sp>
        <p:sp>
          <p:nvSpPr>
            <p:cNvPr id="84" name="Google Shape;84;p12"/>
            <p:cNvSpPr txBox="1"/>
            <p:nvPr/>
          </p:nvSpPr>
          <p:spPr>
            <a:xfrm>
              <a:off x="733066" y="5550489"/>
              <a:ext cx="7788900" cy="8475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lang="en-US" sz="2350">
                  <a:solidFill>
                    <a:schemeClr val="lt1"/>
                  </a:solidFill>
                  <a:latin typeface="Noto Sans"/>
                  <a:ea typeface="Noto Sans"/>
                  <a:cs typeface="Noto Sans"/>
                  <a:sym typeface="Noto Sans"/>
                </a:rPr>
                <a:t>🧩 Reshape the images:</a:t>
              </a:r>
              <a:r>
                <a:rPr lang="en-US" sz="2350" u="none">
                  <a:solidFill>
                    <a:schemeClr val="lt1"/>
                  </a:solidFill>
                  <a:latin typeface="Noto Sans"/>
                  <a:ea typeface="Noto Sans"/>
                  <a:cs typeface="Noto Sans"/>
                  <a:sym typeface="Noto Sans"/>
                </a:rPr>
                <a:t>  </a:t>
              </a:r>
              <a:endParaRPr sz="2350" u="none">
                <a:solidFill>
                  <a:schemeClr val="lt1"/>
                </a:solidFill>
                <a:latin typeface="Noto Sans"/>
                <a:ea typeface="Noto Sans"/>
                <a:cs typeface="Noto Sans"/>
                <a:sym typeface="Noto Sans"/>
              </a:endParaRPr>
            </a:p>
            <a:p>
              <a:pPr indent="0" lvl="0" marL="0" marR="0" rtl="0" algn="l">
                <a:lnSpc>
                  <a:spcPct val="100000"/>
                </a:lnSpc>
                <a:spcBef>
                  <a:spcPts val="0"/>
                </a:spcBef>
                <a:spcAft>
                  <a:spcPts val="0"/>
                </a:spcAft>
                <a:buNone/>
              </a:pPr>
              <a:r>
                <a:rPr i="1" lang="en-US" sz="2350" u="none">
                  <a:solidFill>
                    <a:schemeClr val="lt1"/>
                  </a:solidFill>
                  <a:latin typeface="Noto Sans"/>
                  <a:ea typeface="Noto Sans"/>
                  <a:cs typeface="Noto Sans"/>
                  <a:sym typeface="Noto Sans"/>
                </a:rPr>
                <a:t>images = images.reshape((len(images), 3, 32, 32)).transpose(0, 2, 3, 1)</a:t>
              </a:r>
              <a:endParaRPr i="1" sz="2350">
                <a:solidFill>
                  <a:schemeClr val="lt1"/>
                </a:solidFill>
                <a:latin typeface="Noto Sans"/>
                <a:ea typeface="Noto Sans"/>
                <a:cs typeface="Noto Sans"/>
                <a:sym typeface="Noto Sans"/>
              </a:endParaRPr>
            </a:p>
          </p:txBody>
        </p:sp>
        <p:sp>
          <p:nvSpPr>
            <p:cNvPr id="85" name="Google Shape;85;p12"/>
            <p:cNvSpPr txBox="1"/>
            <p:nvPr/>
          </p:nvSpPr>
          <p:spPr>
            <a:xfrm>
              <a:off x="504454" y="6618964"/>
              <a:ext cx="8776200" cy="426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350">
                  <a:solidFill>
                    <a:schemeClr val="lt1"/>
                  </a:solidFill>
                  <a:latin typeface="Noto Sans"/>
                  <a:ea typeface="Noto Sans"/>
                  <a:cs typeface="Noto Sans"/>
                  <a:sym typeface="Noto Sans"/>
                </a:rPr>
                <a:t>🏷️ Organize the labels:</a:t>
              </a:r>
              <a:r>
                <a:rPr lang="en-US" sz="2350">
                  <a:solidFill>
                    <a:schemeClr val="lt1"/>
                  </a:solidFill>
                  <a:latin typeface="Noto Sans"/>
                  <a:ea typeface="Noto Sans"/>
                  <a:cs typeface="Noto Sans"/>
                  <a:sym typeface="Noto Sans"/>
                </a:rPr>
                <a:t> Each image will be </a:t>
              </a:r>
              <a:r>
                <a:rPr lang="en-US" sz="2350">
                  <a:solidFill>
                    <a:schemeClr val="lt1"/>
                  </a:solidFill>
                  <a:latin typeface="Noto Sans"/>
                  <a:ea typeface="Noto Sans"/>
                  <a:cs typeface="Noto Sans"/>
                  <a:sym typeface="Noto Sans"/>
                </a:rPr>
                <a:t>assigned</a:t>
              </a:r>
              <a:r>
                <a:rPr lang="en-US" sz="2350">
                  <a:solidFill>
                    <a:schemeClr val="lt1"/>
                  </a:solidFill>
                  <a:latin typeface="Noto Sans"/>
                  <a:ea typeface="Noto Sans"/>
                  <a:cs typeface="Noto Sans"/>
                  <a:sym typeface="Noto Sans"/>
                </a:rPr>
                <a:t> to a label</a:t>
              </a:r>
              <a:endParaRPr sz="2350">
                <a:solidFill>
                  <a:schemeClr val="lt1"/>
                </a:solidFill>
                <a:latin typeface="Noto Sans"/>
                <a:ea typeface="Noto Sans"/>
                <a:cs typeface="Noto Sans"/>
                <a:sym typeface="Noto Sans"/>
              </a:endParaRPr>
            </a:p>
          </p:txBody>
        </p:sp>
        <p:sp>
          <p:nvSpPr>
            <p:cNvPr id="86" name="Google Shape;86;p12"/>
            <p:cNvSpPr txBox="1"/>
            <p:nvPr/>
          </p:nvSpPr>
          <p:spPr>
            <a:xfrm>
              <a:off x="552764" y="7364903"/>
              <a:ext cx="8547600" cy="991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350">
                  <a:solidFill>
                    <a:schemeClr val="lt1"/>
                  </a:solidFill>
                  <a:latin typeface="Noto Sans"/>
                  <a:ea typeface="Noto Sans"/>
                  <a:cs typeface="Noto Sans"/>
                  <a:sym typeface="Noto Sans"/>
                </a:rPr>
                <a:t>🧠 Return training and test data:</a:t>
              </a:r>
              <a:endParaRPr b="1" sz="2350">
                <a:solidFill>
                  <a:schemeClr val="lt1"/>
                </a:solidFill>
                <a:latin typeface="Noto Sans"/>
                <a:ea typeface="Noto Sans"/>
                <a:cs typeface="Noto Sans"/>
                <a:sym typeface="Noto Sans"/>
              </a:endParaRPr>
            </a:p>
            <a:p>
              <a:pPr indent="-377825" lvl="0" marL="914400" rtl="0" algn="l">
                <a:spcBef>
                  <a:spcPts val="0"/>
                </a:spcBef>
                <a:spcAft>
                  <a:spcPts val="0"/>
                </a:spcAft>
                <a:buClr>
                  <a:schemeClr val="lt1"/>
                </a:buClr>
                <a:buSzPts val="2350"/>
                <a:buFont typeface="Noto Sans"/>
                <a:buChar char="-"/>
              </a:pPr>
              <a:r>
                <a:rPr lang="en-US" sz="2350">
                  <a:solidFill>
                    <a:schemeClr val="lt1"/>
                  </a:solidFill>
                  <a:latin typeface="Noto Sans"/>
                  <a:ea typeface="Noto Sans"/>
                  <a:cs typeface="Noto Sans"/>
                  <a:sym typeface="Noto Sans"/>
                </a:rPr>
                <a:t>Training set: (train_images) (train_labels)</a:t>
              </a:r>
              <a:endParaRPr sz="2350">
                <a:solidFill>
                  <a:schemeClr val="lt1"/>
                </a:solidFill>
                <a:latin typeface="Noto Sans"/>
                <a:ea typeface="Noto Sans"/>
                <a:cs typeface="Noto Sans"/>
                <a:sym typeface="Noto Sans"/>
              </a:endParaRPr>
            </a:p>
            <a:p>
              <a:pPr indent="-377825" lvl="0" marL="914400" rtl="0" algn="l">
                <a:spcBef>
                  <a:spcPts val="0"/>
                </a:spcBef>
                <a:spcAft>
                  <a:spcPts val="0"/>
                </a:spcAft>
                <a:buClr>
                  <a:schemeClr val="lt1"/>
                </a:buClr>
                <a:buSzPts val="2350"/>
                <a:buFont typeface="Noto Sans"/>
                <a:buChar char="-"/>
              </a:pPr>
              <a:r>
                <a:rPr lang="en-US" sz="2350">
                  <a:solidFill>
                    <a:schemeClr val="lt1"/>
                  </a:solidFill>
                  <a:latin typeface="Noto Sans"/>
                  <a:ea typeface="Noto Sans"/>
                  <a:cs typeface="Noto Sans"/>
                  <a:sym typeface="Noto Sans"/>
                </a:rPr>
                <a:t>Test set: (test_images) (test_labels)</a:t>
              </a:r>
              <a:endParaRPr sz="2350">
                <a:solidFill>
                  <a:schemeClr val="lt1"/>
                </a:solidFill>
                <a:latin typeface="Noto Sans"/>
                <a:ea typeface="Noto Sans"/>
                <a:cs typeface="Noto Sans"/>
                <a:sym typeface="Noto Sans"/>
              </a:endParaRPr>
            </a:p>
          </p:txBody>
        </p:sp>
      </p:grpSp>
      <p:sp>
        <p:nvSpPr>
          <p:cNvPr id="87" name="Google Shape;87;p12"/>
          <p:cNvSpPr txBox="1"/>
          <p:nvPr/>
        </p:nvSpPr>
        <p:spPr>
          <a:xfrm>
            <a:off x="1480550" y="3581450"/>
            <a:ext cx="56631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3200">
                <a:solidFill>
                  <a:schemeClr val="lt2"/>
                </a:solidFill>
                <a:latin typeface="Noto Sans"/>
                <a:ea typeface="Noto Sans"/>
                <a:cs typeface="Noto Sans"/>
                <a:sym typeface="Noto Sans"/>
              </a:rPr>
              <a:t>Steps Taken: </a:t>
            </a:r>
            <a:endParaRPr b="1">
              <a:latin typeface="Noto Sans"/>
              <a:ea typeface="Noto Sans"/>
              <a:cs typeface="Noto Sans"/>
              <a:sym typeface="Noto San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F1A38"/>
        </a:solidFill>
      </p:bgPr>
    </p:bg>
    <p:spTree>
      <p:nvGrpSpPr>
        <p:cNvPr id="91" name="Shape 91"/>
        <p:cNvGrpSpPr/>
        <p:nvPr/>
      </p:nvGrpSpPr>
      <p:grpSpPr>
        <a:xfrm>
          <a:off x="0" y="0"/>
          <a:ext cx="0" cy="0"/>
          <a:chOff x="0" y="0"/>
          <a:chExt cx="0" cy="0"/>
        </a:xfrm>
      </p:grpSpPr>
      <p:grpSp>
        <p:nvGrpSpPr>
          <p:cNvPr id="92" name="Google Shape;92;p13"/>
          <p:cNvGrpSpPr/>
          <p:nvPr/>
        </p:nvGrpSpPr>
        <p:grpSpPr>
          <a:xfrm>
            <a:off x="308475" y="1368825"/>
            <a:ext cx="8839472" cy="8514076"/>
            <a:chOff x="0" y="-47625"/>
            <a:chExt cx="4404321" cy="2210817"/>
          </a:xfrm>
        </p:grpSpPr>
        <p:sp>
          <p:nvSpPr>
            <p:cNvPr id="93" name="Google Shape;93;p13"/>
            <p:cNvSpPr/>
            <p:nvPr/>
          </p:nvSpPr>
          <p:spPr>
            <a:xfrm>
              <a:off x="0" y="-47625"/>
              <a:ext cx="4404321" cy="2210816"/>
            </a:xfrm>
            <a:custGeom>
              <a:rect b="b" l="l" r="r" t="t"/>
              <a:pathLst>
                <a:path extrusionOk="0" h="2167467" w="4404321">
                  <a:moveTo>
                    <a:pt x="0" y="0"/>
                  </a:moveTo>
                  <a:lnTo>
                    <a:pt x="4404321" y="0"/>
                  </a:lnTo>
                  <a:lnTo>
                    <a:pt x="4404321" y="2167467"/>
                  </a:lnTo>
                  <a:lnTo>
                    <a:pt x="0" y="2167467"/>
                  </a:lnTo>
                  <a:close/>
                </a:path>
              </a:pathLst>
            </a:custGeom>
            <a:solidFill>
              <a:srgbClr val="000000">
                <a:alpha val="0"/>
              </a:srgbClr>
            </a:solidFill>
            <a:ln cap="sq" cmpd="sng" w="38650">
              <a:solidFill>
                <a:srgbClr val="71CBEF"/>
              </a:solidFill>
              <a:prstDash val="solid"/>
              <a:miter lim="8000"/>
              <a:headEnd len="sm" w="sm" type="none"/>
              <a:tailEnd len="sm" w="sm" type="none"/>
            </a:ln>
          </p:spPr>
        </p:sp>
        <p:sp>
          <p:nvSpPr>
            <p:cNvPr id="94" name="Google Shape;94;p13"/>
            <p:cNvSpPr txBox="1"/>
            <p:nvPr/>
          </p:nvSpPr>
          <p:spPr>
            <a:xfrm>
              <a:off x="0" y="-47625"/>
              <a:ext cx="812700" cy="860400"/>
            </a:xfrm>
            <a:prstGeom prst="rect">
              <a:avLst/>
            </a:prstGeom>
            <a:noFill/>
            <a:ln>
              <a:noFill/>
            </a:ln>
          </p:spPr>
          <p:txBody>
            <a:bodyPr anchorCtr="0" anchor="ctr" bIns="51525" lIns="51525" spcFirstLastPara="1" rIns="51525" wrap="square" tIns="51525">
              <a:noAutofit/>
            </a:bodyPr>
            <a:lstStyle/>
            <a:p>
              <a:pPr indent="0" lvl="0" marL="0" marR="0" rtl="0" algn="ctr">
                <a:lnSpc>
                  <a:spcPct val="186611"/>
                </a:lnSpc>
                <a:spcBef>
                  <a:spcPts val="0"/>
                </a:spcBef>
                <a:spcAft>
                  <a:spcPts val="0"/>
                </a:spcAft>
                <a:buNone/>
              </a:pPr>
              <a:r>
                <a:t/>
              </a:r>
              <a:endParaRPr sz="1825">
                <a:solidFill>
                  <a:schemeClr val="dk1"/>
                </a:solidFill>
                <a:latin typeface="Calibri"/>
                <a:ea typeface="Calibri"/>
                <a:cs typeface="Calibri"/>
                <a:sym typeface="Calibri"/>
              </a:endParaRPr>
            </a:p>
          </p:txBody>
        </p:sp>
      </p:grpSp>
      <p:sp>
        <p:nvSpPr>
          <p:cNvPr id="95" name="Google Shape;95;p13"/>
          <p:cNvSpPr txBox="1"/>
          <p:nvPr/>
        </p:nvSpPr>
        <p:spPr>
          <a:xfrm>
            <a:off x="809253" y="376300"/>
            <a:ext cx="11644800" cy="8157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5300">
                <a:solidFill>
                  <a:srgbClr val="FFFFFF"/>
                </a:solidFill>
                <a:latin typeface="Archivo Black"/>
                <a:ea typeface="Archivo Black"/>
                <a:cs typeface="Archivo Black"/>
                <a:sym typeface="Archivo Black"/>
              </a:rPr>
              <a:t>Model Architecture</a:t>
            </a:r>
            <a:endParaRPr sz="100"/>
          </a:p>
        </p:txBody>
      </p:sp>
      <p:sp>
        <p:nvSpPr>
          <p:cNvPr id="96" name="Google Shape;96;p13"/>
          <p:cNvSpPr txBox="1"/>
          <p:nvPr/>
        </p:nvSpPr>
        <p:spPr>
          <a:xfrm>
            <a:off x="999750" y="1713038"/>
            <a:ext cx="56631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3200">
                <a:solidFill>
                  <a:schemeClr val="lt2"/>
                </a:solidFill>
                <a:latin typeface="Noto Sans"/>
                <a:ea typeface="Noto Sans"/>
                <a:cs typeface="Noto Sans"/>
                <a:sym typeface="Noto Sans"/>
              </a:rPr>
              <a:t>Steps Taken: </a:t>
            </a:r>
            <a:endParaRPr b="1">
              <a:latin typeface="Noto Sans"/>
              <a:ea typeface="Noto Sans"/>
              <a:cs typeface="Noto Sans"/>
              <a:sym typeface="Noto Sans"/>
            </a:endParaRPr>
          </a:p>
        </p:txBody>
      </p:sp>
      <p:pic>
        <p:nvPicPr>
          <p:cNvPr id="97" name="Google Shape;97;p13"/>
          <p:cNvPicPr preferRelativeResize="0"/>
          <p:nvPr/>
        </p:nvPicPr>
        <p:blipFill rotWithShape="1">
          <a:blip r:embed="rId3">
            <a:alphaModFix/>
          </a:blip>
          <a:srcRect b="-10606" l="-2407" r="4127" t="-10606"/>
          <a:stretch/>
        </p:blipFill>
        <p:spPr>
          <a:xfrm>
            <a:off x="9854138" y="6962400"/>
            <a:ext cx="8004876" cy="2730000"/>
          </a:xfrm>
          <a:prstGeom prst="rect">
            <a:avLst/>
          </a:prstGeom>
          <a:noFill/>
          <a:ln>
            <a:noFill/>
          </a:ln>
          <a:effectLst>
            <a:outerShdw blurRad="57150" rotWithShape="0" algn="bl" dir="5400000" dist="19050">
              <a:srgbClr val="000000">
                <a:alpha val="50000"/>
              </a:srgbClr>
            </a:outerShdw>
            <a:reflection blurRad="0" dir="5400000" dist="38100" endA="0" endPos="30000" fadeDir="5400012" kx="0" rotWithShape="0" algn="bl" stPos="0" sy="-100000" ky="0"/>
          </a:effectLst>
        </p:spPr>
      </p:pic>
      <p:sp>
        <p:nvSpPr>
          <p:cNvPr id="98" name="Google Shape;98;p13"/>
          <p:cNvSpPr txBox="1"/>
          <p:nvPr/>
        </p:nvSpPr>
        <p:spPr>
          <a:xfrm>
            <a:off x="1152150" y="3139800"/>
            <a:ext cx="30000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400">
                <a:solidFill>
                  <a:schemeClr val="lt1"/>
                </a:solidFill>
                <a:latin typeface="Noto Sans"/>
                <a:ea typeface="Noto Sans"/>
                <a:cs typeface="Noto Sans"/>
                <a:sym typeface="Noto Sans"/>
              </a:rPr>
              <a:t>🧱 First, it scans the image for basic features</a:t>
            </a:r>
            <a:endParaRPr b="1" sz="2400">
              <a:solidFill>
                <a:schemeClr val="lt1"/>
              </a:solidFill>
              <a:latin typeface="Noto Sans"/>
              <a:ea typeface="Noto Sans"/>
              <a:cs typeface="Noto Sans"/>
              <a:sym typeface="Noto Sans"/>
            </a:endParaRPr>
          </a:p>
        </p:txBody>
      </p:sp>
      <p:sp>
        <p:nvSpPr>
          <p:cNvPr id="99" name="Google Shape;99;p13"/>
          <p:cNvSpPr txBox="1"/>
          <p:nvPr/>
        </p:nvSpPr>
        <p:spPr>
          <a:xfrm>
            <a:off x="3224400" y="7221950"/>
            <a:ext cx="30000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400">
                <a:solidFill>
                  <a:schemeClr val="lt1"/>
                </a:solidFill>
                <a:latin typeface="Noto Sans"/>
                <a:ea typeface="Noto Sans"/>
                <a:cs typeface="Noto Sans"/>
                <a:sym typeface="Noto Sans"/>
              </a:rPr>
              <a:t>🧠 Then it looks for more complex features</a:t>
            </a:r>
            <a:endParaRPr b="1" sz="2400">
              <a:solidFill>
                <a:schemeClr val="lt1"/>
              </a:solidFill>
              <a:latin typeface="Noto Sans"/>
              <a:ea typeface="Noto Sans"/>
              <a:cs typeface="Noto Sans"/>
              <a:sym typeface="Noto Sans"/>
            </a:endParaRPr>
          </a:p>
        </p:txBody>
      </p:sp>
      <p:sp>
        <p:nvSpPr>
          <p:cNvPr id="100" name="Google Shape;100;p13"/>
          <p:cNvSpPr txBox="1"/>
          <p:nvPr/>
        </p:nvSpPr>
        <p:spPr>
          <a:xfrm>
            <a:off x="1152150" y="5090425"/>
            <a:ext cx="30000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400">
                <a:solidFill>
                  <a:schemeClr val="lt1"/>
                </a:solidFill>
                <a:latin typeface="Noto Sans"/>
                <a:ea typeface="Noto Sans"/>
                <a:cs typeface="Noto Sans"/>
                <a:sym typeface="Noto Sans"/>
              </a:rPr>
              <a:t>🔁 We flatten the image into a list of numbers</a:t>
            </a:r>
            <a:endParaRPr b="1" sz="2400">
              <a:solidFill>
                <a:schemeClr val="lt1"/>
              </a:solidFill>
              <a:latin typeface="Noto Sans"/>
              <a:ea typeface="Noto Sans"/>
              <a:cs typeface="Noto Sans"/>
              <a:sym typeface="Noto Sans"/>
            </a:endParaRPr>
          </a:p>
        </p:txBody>
      </p:sp>
      <p:sp>
        <p:nvSpPr>
          <p:cNvPr id="101" name="Google Shape;101;p13"/>
          <p:cNvSpPr txBox="1"/>
          <p:nvPr/>
        </p:nvSpPr>
        <p:spPr>
          <a:xfrm>
            <a:off x="5017338" y="3320688"/>
            <a:ext cx="30000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400">
                <a:solidFill>
                  <a:schemeClr val="lt1"/>
                </a:solidFill>
                <a:latin typeface="Noto Sans"/>
                <a:ea typeface="Noto Sans"/>
                <a:cs typeface="Noto Sans"/>
                <a:sym typeface="Noto Sans"/>
              </a:rPr>
              <a:t>🧠 Iit makes a decision</a:t>
            </a:r>
            <a:endParaRPr b="1" sz="2400">
              <a:solidFill>
                <a:schemeClr val="lt1"/>
              </a:solidFill>
              <a:latin typeface="Noto Sans"/>
              <a:ea typeface="Noto Sans"/>
              <a:cs typeface="Noto Sans"/>
              <a:sym typeface="Noto Sans"/>
            </a:endParaRPr>
          </a:p>
        </p:txBody>
      </p:sp>
      <p:sp>
        <p:nvSpPr>
          <p:cNvPr id="102" name="Google Shape;102;p13"/>
          <p:cNvSpPr txBox="1"/>
          <p:nvPr/>
        </p:nvSpPr>
        <p:spPr>
          <a:xfrm>
            <a:off x="5017350" y="5271325"/>
            <a:ext cx="30000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400">
                <a:solidFill>
                  <a:schemeClr val="lt1"/>
                </a:solidFill>
                <a:latin typeface="Noto Sans"/>
                <a:ea typeface="Noto Sans"/>
                <a:cs typeface="Noto Sans"/>
                <a:sym typeface="Noto Sans"/>
              </a:rPr>
              <a:t>🎯 Finally, it gives us a prediction</a:t>
            </a:r>
            <a:endParaRPr b="1" sz="2400">
              <a:solidFill>
                <a:schemeClr val="lt1"/>
              </a:solidFill>
              <a:latin typeface="Noto Sans"/>
              <a:ea typeface="Noto Sans"/>
              <a:cs typeface="Noto Sans"/>
              <a:sym typeface="Noto Sans"/>
            </a:endParaRPr>
          </a:p>
        </p:txBody>
      </p:sp>
      <p:pic>
        <p:nvPicPr>
          <p:cNvPr id="103" name="Google Shape;103;p13" title="e2c63308-1a50-470a-b175-c053e50f07c7.png"/>
          <p:cNvPicPr preferRelativeResize="0"/>
          <p:nvPr/>
        </p:nvPicPr>
        <p:blipFill>
          <a:blip r:embed="rId4">
            <a:alphaModFix/>
          </a:blip>
          <a:stretch>
            <a:fillRect/>
          </a:stretch>
        </p:blipFill>
        <p:spPr>
          <a:xfrm>
            <a:off x="9681166" y="1420600"/>
            <a:ext cx="7969801" cy="531320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F1A38"/>
        </a:solidFill>
      </p:bgPr>
    </p:bg>
    <p:spTree>
      <p:nvGrpSpPr>
        <p:cNvPr id="107" name="Shape 107"/>
        <p:cNvGrpSpPr/>
        <p:nvPr/>
      </p:nvGrpSpPr>
      <p:grpSpPr>
        <a:xfrm>
          <a:off x="0" y="0"/>
          <a:ext cx="0" cy="0"/>
          <a:chOff x="0" y="0"/>
          <a:chExt cx="0" cy="0"/>
        </a:xfrm>
      </p:grpSpPr>
      <p:grpSp>
        <p:nvGrpSpPr>
          <p:cNvPr id="108" name="Google Shape;108;p14"/>
          <p:cNvGrpSpPr/>
          <p:nvPr/>
        </p:nvGrpSpPr>
        <p:grpSpPr>
          <a:xfrm>
            <a:off x="491275" y="1292625"/>
            <a:ext cx="17305458" cy="8547238"/>
            <a:chOff x="0" y="-47625"/>
            <a:chExt cx="4404321" cy="2210817"/>
          </a:xfrm>
        </p:grpSpPr>
        <p:sp>
          <p:nvSpPr>
            <p:cNvPr id="109" name="Google Shape;109;p14"/>
            <p:cNvSpPr/>
            <p:nvPr/>
          </p:nvSpPr>
          <p:spPr>
            <a:xfrm>
              <a:off x="0" y="-47625"/>
              <a:ext cx="4404321" cy="2210816"/>
            </a:xfrm>
            <a:custGeom>
              <a:rect b="b" l="l" r="r" t="t"/>
              <a:pathLst>
                <a:path extrusionOk="0" h="2167467" w="4404321">
                  <a:moveTo>
                    <a:pt x="0" y="0"/>
                  </a:moveTo>
                  <a:lnTo>
                    <a:pt x="4404321" y="0"/>
                  </a:lnTo>
                  <a:lnTo>
                    <a:pt x="4404321" y="2167467"/>
                  </a:lnTo>
                  <a:lnTo>
                    <a:pt x="0" y="2167467"/>
                  </a:lnTo>
                  <a:close/>
                </a:path>
              </a:pathLst>
            </a:custGeom>
            <a:solidFill>
              <a:srgbClr val="000000">
                <a:alpha val="0"/>
              </a:srgbClr>
            </a:solidFill>
            <a:ln cap="sq" cmpd="sng" w="38800">
              <a:solidFill>
                <a:srgbClr val="71CBEF"/>
              </a:solidFill>
              <a:prstDash val="solid"/>
              <a:miter lim="8000"/>
              <a:headEnd len="sm" w="sm" type="none"/>
              <a:tailEnd len="sm" w="sm" type="none"/>
            </a:ln>
          </p:spPr>
        </p:sp>
        <p:sp>
          <p:nvSpPr>
            <p:cNvPr id="110" name="Google Shape;110;p14"/>
            <p:cNvSpPr txBox="1"/>
            <p:nvPr/>
          </p:nvSpPr>
          <p:spPr>
            <a:xfrm>
              <a:off x="0" y="-47625"/>
              <a:ext cx="812700" cy="860400"/>
            </a:xfrm>
            <a:prstGeom prst="rect">
              <a:avLst/>
            </a:prstGeom>
            <a:noFill/>
            <a:ln>
              <a:noFill/>
            </a:ln>
          </p:spPr>
          <p:txBody>
            <a:bodyPr anchorCtr="0" anchor="ctr" bIns="51725" lIns="51725" spcFirstLastPara="1" rIns="51725" wrap="square" tIns="51725">
              <a:noAutofit/>
            </a:bodyPr>
            <a:lstStyle/>
            <a:p>
              <a:pPr indent="0" lvl="0" marL="0" marR="0" rtl="0" algn="ctr">
                <a:lnSpc>
                  <a:spcPct val="186611"/>
                </a:lnSpc>
                <a:spcBef>
                  <a:spcPts val="0"/>
                </a:spcBef>
                <a:spcAft>
                  <a:spcPts val="0"/>
                </a:spcAft>
                <a:buNone/>
              </a:pPr>
              <a:r>
                <a:t/>
              </a:r>
              <a:endParaRPr sz="1832">
                <a:solidFill>
                  <a:schemeClr val="dk1"/>
                </a:solidFill>
                <a:latin typeface="Calibri"/>
                <a:ea typeface="Calibri"/>
                <a:cs typeface="Calibri"/>
                <a:sym typeface="Calibri"/>
              </a:endParaRPr>
            </a:p>
          </p:txBody>
        </p:sp>
      </p:grpSp>
      <p:sp>
        <p:nvSpPr>
          <p:cNvPr id="111" name="Google Shape;111;p14"/>
          <p:cNvSpPr txBox="1"/>
          <p:nvPr/>
        </p:nvSpPr>
        <p:spPr>
          <a:xfrm>
            <a:off x="809253" y="376300"/>
            <a:ext cx="11644800" cy="8157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5300">
                <a:solidFill>
                  <a:srgbClr val="FFFFFF"/>
                </a:solidFill>
                <a:latin typeface="Archivo Black"/>
                <a:ea typeface="Archivo Black"/>
                <a:cs typeface="Archivo Black"/>
                <a:sym typeface="Archivo Black"/>
              </a:rPr>
              <a:t>Model Training</a:t>
            </a:r>
            <a:endParaRPr sz="100"/>
          </a:p>
        </p:txBody>
      </p:sp>
      <p:sp>
        <p:nvSpPr>
          <p:cNvPr id="112" name="Google Shape;112;p14"/>
          <p:cNvSpPr txBox="1"/>
          <p:nvPr/>
        </p:nvSpPr>
        <p:spPr>
          <a:xfrm>
            <a:off x="993225" y="1676450"/>
            <a:ext cx="56631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3200">
                <a:solidFill>
                  <a:schemeClr val="lt2"/>
                </a:solidFill>
                <a:latin typeface="Noto Sans"/>
                <a:ea typeface="Noto Sans"/>
                <a:cs typeface="Noto Sans"/>
                <a:sym typeface="Noto Sans"/>
              </a:rPr>
              <a:t>Steps Taken &amp; Output: </a:t>
            </a:r>
            <a:endParaRPr b="1">
              <a:latin typeface="Noto Sans"/>
              <a:ea typeface="Noto Sans"/>
              <a:cs typeface="Noto Sans"/>
              <a:sym typeface="Noto Sans"/>
            </a:endParaRPr>
          </a:p>
        </p:txBody>
      </p:sp>
      <p:sp>
        <p:nvSpPr>
          <p:cNvPr id="113" name="Google Shape;113;p14"/>
          <p:cNvSpPr txBox="1"/>
          <p:nvPr/>
        </p:nvSpPr>
        <p:spPr>
          <a:xfrm>
            <a:off x="10111975" y="1216425"/>
            <a:ext cx="56631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2300">
                <a:solidFill>
                  <a:schemeClr val="lt2"/>
                </a:solidFill>
                <a:latin typeface="Noto Sans"/>
                <a:ea typeface="Noto Sans"/>
                <a:cs typeface="Noto Sans"/>
                <a:sym typeface="Noto Sans"/>
              </a:rPr>
              <a:t>30 Epoch</a:t>
            </a:r>
            <a:r>
              <a:rPr b="1" lang="en-US" sz="3200">
                <a:solidFill>
                  <a:schemeClr val="lt2"/>
                </a:solidFill>
                <a:latin typeface="Noto Sans"/>
                <a:ea typeface="Noto Sans"/>
                <a:cs typeface="Noto Sans"/>
                <a:sym typeface="Noto Sans"/>
              </a:rPr>
              <a:t> </a:t>
            </a:r>
            <a:endParaRPr b="1">
              <a:solidFill>
                <a:schemeClr val="lt2"/>
              </a:solidFill>
              <a:latin typeface="Noto Sans"/>
              <a:ea typeface="Noto Sans"/>
              <a:cs typeface="Noto Sans"/>
              <a:sym typeface="Noto Sans"/>
            </a:endParaRPr>
          </a:p>
        </p:txBody>
      </p:sp>
      <p:pic>
        <p:nvPicPr>
          <p:cNvPr id="114" name="Google Shape;114;p14" title="model training.png"/>
          <p:cNvPicPr preferRelativeResize="0"/>
          <p:nvPr/>
        </p:nvPicPr>
        <p:blipFill rotWithShape="1">
          <a:blip r:embed="rId3">
            <a:alphaModFix/>
          </a:blip>
          <a:srcRect b="0" l="49677" r="0" t="0"/>
          <a:stretch/>
        </p:blipFill>
        <p:spPr>
          <a:xfrm>
            <a:off x="10163500" y="5796269"/>
            <a:ext cx="5560076" cy="3895006"/>
          </a:xfrm>
          <a:prstGeom prst="rect">
            <a:avLst/>
          </a:prstGeom>
          <a:noFill/>
          <a:ln>
            <a:noFill/>
          </a:ln>
        </p:spPr>
      </p:pic>
      <p:pic>
        <p:nvPicPr>
          <p:cNvPr id="115" name="Google Shape;115;p14" title="model training.png"/>
          <p:cNvPicPr preferRelativeResize="0"/>
          <p:nvPr/>
        </p:nvPicPr>
        <p:blipFill rotWithShape="1">
          <a:blip r:embed="rId3">
            <a:alphaModFix/>
          </a:blip>
          <a:srcRect b="0" l="0" r="49677" t="0"/>
          <a:stretch/>
        </p:blipFill>
        <p:spPr>
          <a:xfrm>
            <a:off x="10163500" y="1869100"/>
            <a:ext cx="5560076" cy="3728076"/>
          </a:xfrm>
          <a:prstGeom prst="rect">
            <a:avLst/>
          </a:prstGeom>
          <a:noFill/>
          <a:ln>
            <a:noFill/>
          </a:ln>
        </p:spPr>
      </p:pic>
      <p:sp>
        <p:nvSpPr>
          <p:cNvPr id="116" name="Google Shape;116;p14"/>
          <p:cNvSpPr txBox="1"/>
          <p:nvPr/>
        </p:nvSpPr>
        <p:spPr>
          <a:xfrm>
            <a:off x="993225" y="2838000"/>
            <a:ext cx="6526200" cy="546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350">
                <a:solidFill>
                  <a:schemeClr val="lt1"/>
                </a:solidFill>
                <a:latin typeface="Noto Sans"/>
                <a:ea typeface="Noto Sans"/>
                <a:cs typeface="Noto Sans"/>
                <a:sym typeface="Noto Sans"/>
              </a:rPr>
              <a:t>🔧 Compile the Model</a:t>
            </a:r>
            <a:endParaRPr b="1" sz="2350">
              <a:solidFill>
                <a:schemeClr val="lt1"/>
              </a:solidFill>
              <a:latin typeface="Noto Sans"/>
              <a:ea typeface="Noto Sans"/>
              <a:cs typeface="Noto Sans"/>
              <a:sym typeface="Noto Sans"/>
            </a:endParaRPr>
          </a:p>
        </p:txBody>
      </p:sp>
      <p:sp>
        <p:nvSpPr>
          <p:cNvPr id="117" name="Google Shape;117;p14"/>
          <p:cNvSpPr txBox="1"/>
          <p:nvPr/>
        </p:nvSpPr>
        <p:spPr>
          <a:xfrm>
            <a:off x="1144275" y="6316125"/>
            <a:ext cx="5361000" cy="546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350">
                <a:solidFill>
                  <a:schemeClr val="lt1"/>
                </a:solidFill>
                <a:latin typeface="Noto Sans"/>
                <a:ea typeface="Noto Sans"/>
                <a:cs typeface="Noto Sans"/>
                <a:sym typeface="Noto Sans"/>
              </a:rPr>
              <a:t>🏃‍♂️ Train the Model</a:t>
            </a:r>
            <a:endParaRPr b="1" sz="2350">
              <a:solidFill>
                <a:schemeClr val="lt1"/>
              </a:solidFill>
              <a:latin typeface="Noto Sans"/>
              <a:ea typeface="Noto Sans"/>
              <a:cs typeface="Noto Sans"/>
              <a:sym typeface="Noto Sans"/>
            </a:endParaRPr>
          </a:p>
        </p:txBody>
      </p:sp>
      <p:sp>
        <p:nvSpPr>
          <p:cNvPr id="118" name="Google Shape;118;p14"/>
          <p:cNvSpPr txBox="1"/>
          <p:nvPr/>
        </p:nvSpPr>
        <p:spPr>
          <a:xfrm>
            <a:off x="1411725" y="3480925"/>
            <a:ext cx="6107700" cy="1993200"/>
          </a:xfrm>
          <a:prstGeom prst="rect">
            <a:avLst/>
          </a:prstGeom>
          <a:noFill/>
          <a:ln>
            <a:noFill/>
          </a:ln>
        </p:spPr>
        <p:txBody>
          <a:bodyPr anchorCtr="0" anchor="t" bIns="91425" lIns="91425" spcFirstLastPara="1" rIns="91425" wrap="square" tIns="91425">
            <a:spAutoFit/>
          </a:bodyPr>
          <a:lstStyle/>
          <a:p>
            <a:pPr indent="-377825" lvl="0" marL="457200" rtl="0" algn="l">
              <a:spcBef>
                <a:spcPts val="0"/>
              </a:spcBef>
              <a:spcAft>
                <a:spcPts val="0"/>
              </a:spcAft>
              <a:buClr>
                <a:schemeClr val="lt1"/>
              </a:buClr>
              <a:buSzPts val="2350"/>
              <a:buFont typeface="Noto Sans"/>
              <a:buChar char="-"/>
            </a:pPr>
            <a:r>
              <a:rPr lang="en-US" sz="2350">
                <a:solidFill>
                  <a:schemeClr val="lt1"/>
                </a:solidFill>
                <a:latin typeface="Noto Sans"/>
                <a:ea typeface="Noto Sans"/>
                <a:cs typeface="Noto Sans"/>
                <a:sym typeface="Noto Sans"/>
              </a:rPr>
              <a:t>Optimization</a:t>
            </a:r>
            <a:r>
              <a:rPr lang="en-US" sz="2350">
                <a:solidFill>
                  <a:schemeClr val="lt1"/>
                </a:solidFill>
                <a:latin typeface="Noto Sans"/>
                <a:ea typeface="Noto Sans"/>
                <a:cs typeface="Noto Sans"/>
                <a:sym typeface="Noto Sans"/>
              </a:rPr>
              <a:t> technique: “Adam”. This algorithm works well for image problems</a:t>
            </a:r>
            <a:r>
              <a:rPr lang="en-US" sz="2350">
                <a:solidFill>
                  <a:schemeClr val="lt1"/>
                </a:solidFill>
                <a:latin typeface="Noto Sans"/>
                <a:ea typeface="Noto Sans"/>
                <a:cs typeface="Noto Sans"/>
                <a:sym typeface="Noto Sans"/>
              </a:rPr>
              <a:t> </a:t>
            </a:r>
            <a:endParaRPr sz="2350">
              <a:solidFill>
                <a:schemeClr val="lt1"/>
              </a:solidFill>
              <a:latin typeface="Noto Sans"/>
              <a:ea typeface="Noto Sans"/>
              <a:cs typeface="Noto Sans"/>
              <a:sym typeface="Noto Sans"/>
            </a:endParaRPr>
          </a:p>
          <a:p>
            <a:pPr indent="-377825" lvl="0" marL="457200" rtl="0" algn="l">
              <a:spcBef>
                <a:spcPts val="0"/>
              </a:spcBef>
              <a:spcAft>
                <a:spcPts val="0"/>
              </a:spcAft>
              <a:buClr>
                <a:schemeClr val="lt1"/>
              </a:buClr>
              <a:buSzPts val="2350"/>
              <a:buFont typeface="Noto Sans"/>
              <a:buChar char="-"/>
            </a:pPr>
            <a:r>
              <a:rPr lang="en-US" sz="2350">
                <a:solidFill>
                  <a:schemeClr val="lt1"/>
                </a:solidFill>
                <a:latin typeface="Noto Sans"/>
                <a:ea typeface="Noto Sans"/>
                <a:cs typeface="Noto Sans"/>
                <a:sym typeface="Noto Sans"/>
              </a:rPr>
              <a:t>Applying </a:t>
            </a:r>
            <a:r>
              <a:rPr b="1" lang="en-US" sz="2350">
                <a:solidFill>
                  <a:schemeClr val="lt2"/>
                </a:solidFill>
                <a:latin typeface="Noto Sans"/>
                <a:ea typeface="Noto Sans"/>
                <a:cs typeface="Noto Sans"/>
                <a:sym typeface="Noto Sans"/>
              </a:rPr>
              <a:t>early stopping</a:t>
            </a:r>
            <a:r>
              <a:rPr lang="en-US" sz="2350">
                <a:solidFill>
                  <a:schemeClr val="lt2"/>
                </a:solidFill>
                <a:latin typeface="Noto Sans"/>
                <a:ea typeface="Noto Sans"/>
                <a:cs typeface="Noto Sans"/>
                <a:sym typeface="Noto Sans"/>
              </a:rPr>
              <a:t>;</a:t>
            </a:r>
            <a:r>
              <a:rPr lang="en-US" sz="2350">
                <a:solidFill>
                  <a:schemeClr val="lt1"/>
                </a:solidFill>
                <a:latin typeface="Noto Sans"/>
                <a:ea typeface="Noto Sans"/>
                <a:cs typeface="Noto Sans"/>
                <a:sym typeface="Noto Sans"/>
              </a:rPr>
              <a:t> if the model does not improve after 5 epoch</a:t>
            </a:r>
            <a:endParaRPr sz="2350">
              <a:solidFill>
                <a:schemeClr val="lt1"/>
              </a:solidFill>
              <a:latin typeface="Noto Sans"/>
              <a:ea typeface="Noto Sans"/>
              <a:cs typeface="Noto Sans"/>
              <a:sym typeface="Noto Sans"/>
            </a:endParaRPr>
          </a:p>
        </p:txBody>
      </p:sp>
      <p:sp>
        <p:nvSpPr>
          <p:cNvPr id="119" name="Google Shape;119;p14"/>
          <p:cNvSpPr txBox="1"/>
          <p:nvPr/>
        </p:nvSpPr>
        <p:spPr>
          <a:xfrm>
            <a:off x="1518150" y="7039750"/>
            <a:ext cx="6107700" cy="1993200"/>
          </a:xfrm>
          <a:prstGeom prst="rect">
            <a:avLst/>
          </a:prstGeom>
          <a:noFill/>
          <a:ln>
            <a:noFill/>
          </a:ln>
        </p:spPr>
        <p:txBody>
          <a:bodyPr anchorCtr="0" anchor="t" bIns="91425" lIns="91425" spcFirstLastPara="1" rIns="91425" wrap="square" tIns="91425">
            <a:spAutoFit/>
          </a:bodyPr>
          <a:lstStyle/>
          <a:p>
            <a:pPr indent="-377825" lvl="0" marL="457200" rtl="0" algn="l">
              <a:spcBef>
                <a:spcPts val="0"/>
              </a:spcBef>
              <a:spcAft>
                <a:spcPts val="0"/>
              </a:spcAft>
              <a:buClr>
                <a:schemeClr val="lt1"/>
              </a:buClr>
              <a:buSzPts val="2350"/>
              <a:buFont typeface="Noto Sans"/>
              <a:buChar char="-"/>
            </a:pPr>
            <a:r>
              <a:rPr lang="en-US" sz="2350">
                <a:solidFill>
                  <a:schemeClr val="lt1"/>
                </a:solidFill>
                <a:latin typeface="Noto Sans"/>
                <a:ea typeface="Noto Sans"/>
                <a:cs typeface="Noto Sans"/>
                <a:sym typeface="Noto Sans"/>
              </a:rPr>
              <a:t>We can see that training </a:t>
            </a:r>
            <a:r>
              <a:rPr lang="en-US" sz="2350">
                <a:solidFill>
                  <a:schemeClr val="lt1"/>
                </a:solidFill>
                <a:latin typeface="Noto Sans"/>
                <a:ea typeface="Noto Sans"/>
                <a:cs typeface="Noto Sans"/>
                <a:sym typeface="Noto Sans"/>
              </a:rPr>
              <a:t>accuracy</a:t>
            </a:r>
            <a:r>
              <a:rPr lang="en-US" sz="2350">
                <a:solidFill>
                  <a:schemeClr val="lt1"/>
                </a:solidFill>
                <a:latin typeface="Noto Sans"/>
                <a:ea typeface="Noto Sans"/>
                <a:cs typeface="Noto Sans"/>
                <a:sym typeface="Noto Sans"/>
              </a:rPr>
              <a:t> increase from </a:t>
            </a:r>
            <a:r>
              <a:rPr b="1" lang="en-US" sz="2350">
                <a:solidFill>
                  <a:srgbClr val="FF9900"/>
                </a:solidFill>
                <a:latin typeface="Noto Sans"/>
                <a:ea typeface="Noto Sans"/>
                <a:cs typeface="Noto Sans"/>
                <a:sym typeface="Noto Sans"/>
              </a:rPr>
              <a:t>40% to 80%</a:t>
            </a:r>
            <a:r>
              <a:rPr lang="en-US" sz="2350">
                <a:solidFill>
                  <a:schemeClr val="lt1"/>
                </a:solidFill>
                <a:latin typeface="Noto Sans"/>
                <a:ea typeface="Noto Sans"/>
                <a:cs typeface="Noto Sans"/>
                <a:sym typeface="Noto Sans"/>
              </a:rPr>
              <a:t> across </a:t>
            </a:r>
            <a:r>
              <a:rPr b="1" lang="en-US" sz="2350">
                <a:solidFill>
                  <a:schemeClr val="lt2"/>
                </a:solidFill>
                <a:latin typeface="Noto Sans"/>
                <a:ea typeface="Noto Sans"/>
                <a:cs typeface="Noto Sans"/>
                <a:sym typeface="Noto Sans"/>
              </a:rPr>
              <a:t>14 epochs. </a:t>
            </a:r>
            <a:endParaRPr b="1" sz="2350">
              <a:solidFill>
                <a:schemeClr val="lt2"/>
              </a:solidFill>
              <a:latin typeface="Noto Sans"/>
              <a:ea typeface="Noto Sans"/>
              <a:cs typeface="Noto Sans"/>
              <a:sym typeface="Noto Sans"/>
            </a:endParaRPr>
          </a:p>
          <a:p>
            <a:pPr indent="-377825" lvl="0" marL="457200" rtl="0" algn="l">
              <a:spcBef>
                <a:spcPts val="0"/>
              </a:spcBef>
              <a:spcAft>
                <a:spcPts val="0"/>
              </a:spcAft>
              <a:buClr>
                <a:schemeClr val="lt1"/>
              </a:buClr>
              <a:buSzPts val="2350"/>
              <a:buFont typeface="Noto Sans"/>
              <a:buChar char="-"/>
            </a:pPr>
            <a:r>
              <a:rPr lang="en-US" sz="2350">
                <a:solidFill>
                  <a:schemeClr val="lt1"/>
                </a:solidFill>
                <a:latin typeface="Noto Sans"/>
                <a:ea typeface="Noto Sans"/>
                <a:cs typeface="Noto Sans"/>
                <a:sym typeface="Noto Sans"/>
              </a:rPr>
              <a:t>Concluding that the model is generalizating well. </a:t>
            </a:r>
            <a:endParaRPr sz="2350">
              <a:solidFill>
                <a:schemeClr val="lt1"/>
              </a:solidFill>
              <a:latin typeface="Noto Sans"/>
              <a:ea typeface="Noto Sans"/>
              <a:cs typeface="Noto Sans"/>
              <a:sym typeface="Noto San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F1A38"/>
        </a:solidFill>
      </p:bgPr>
    </p:bg>
    <p:spTree>
      <p:nvGrpSpPr>
        <p:cNvPr id="123" name="Shape 123"/>
        <p:cNvGrpSpPr/>
        <p:nvPr/>
      </p:nvGrpSpPr>
      <p:grpSpPr>
        <a:xfrm>
          <a:off x="0" y="0"/>
          <a:ext cx="0" cy="0"/>
          <a:chOff x="0" y="0"/>
          <a:chExt cx="0" cy="0"/>
        </a:xfrm>
      </p:grpSpPr>
      <p:sp>
        <p:nvSpPr>
          <p:cNvPr id="124" name="Google Shape;124;p15"/>
          <p:cNvSpPr txBox="1"/>
          <p:nvPr/>
        </p:nvSpPr>
        <p:spPr>
          <a:xfrm>
            <a:off x="809249" y="376300"/>
            <a:ext cx="15993600" cy="8157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5300">
                <a:solidFill>
                  <a:srgbClr val="FFFFFF"/>
                </a:solidFill>
                <a:latin typeface="Archivo Black"/>
                <a:ea typeface="Archivo Black"/>
                <a:cs typeface="Archivo Black"/>
                <a:sym typeface="Archivo Black"/>
              </a:rPr>
              <a:t>Challenges &amp; learnings during MT</a:t>
            </a:r>
            <a:endParaRPr sz="100"/>
          </a:p>
        </p:txBody>
      </p:sp>
      <p:sp>
        <p:nvSpPr>
          <p:cNvPr id="125" name="Google Shape;125;p15"/>
          <p:cNvSpPr/>
          <p:nvPr/>
        </p:nvSpPr>
        <p:spPr>
          <a:xfrm>
            <a:off x="489513" y="1268200"/>
            <a:ext cx="17308982" cy="8545239"/>
          </a:xfrm>
          <a:custGeom>
            <a:rect b="b" l="l" r="r" t="t"/>
            <a:pathLst>
              <a:path extrusionOk="0" h="2167467" w="4404321">
                <a:moveTo>
                  <a:pt x="0" y="0"/>
                </a:moveTo>
                <a:lnTo>
                  <a:pt x="4404321" y="0"/>
                </a:lnTo>
                <a:lnTo>
                  <a:pt x="4404321" y="2167467"/>
                </a:lnTo>
                <a:lnTo>
                  <a:pt x="0" y="2167467"/>
                </a:lnTo>
                <a:close/>
              </a:path>
            </a:pathLst>
          </a:custGeom>
          <a:solidFill>
            <a:srgbClr val="000000">
              <a:alpha val="0"/>
            </a:srgbClr>
          </a:solidFill>
          <a:ln cap="sq" cmpd="sng" w="38800">
            <a:solidFill>
              <a:srgbClr val="71CBEF"/>
            </a:solidFill>
            <a:prstDash val="solid"/>
            <a:miter lim="8000"/>
            <a:headEnd len="sm" w="sm" type="none"/>
            <a:tailEnd len="sm" w="sm" type="none"/>
          </a:ln>
        </p:spPr>
      </p:sp>
      <p:pic>
        <p:nvPicPr>
          <p:cNvPr id="126" name="Google Shape;126;p15" title="Captura de pantalla 2025-07-22 173547.png"/>
          <p:cNvPicPr preferRelativeResize="0"/>
          <p:nvPr/>
        </p:nvPicPr>
        <p:blipFill>
          <a:blip r:embed="rId3">
            <a:alphaModFix/>
          </a:blip>
          <a:stretch>
            <a:fillRect/>
          </a:stretch>
        </p:blipFill>
        <p:spPr>
          <a:xfrm>
            <a:off x="8244894" y="3263975"/>
            <a:ext cx="9368329" cy="3510626"/>
          </a:xfrm>
          <a:prstGeom prst="rect">
            <a:avLst/>
          </a:prstGeom>
          <a:noFill/>
          <a:ln>
            <a:noFill/>
          </a:ln>
        </p:spPr>
      </p:pic>
      <p:sp>
        <p:nvSpPr>
          <p:cNvPr id="127" name="Google Shape;127;p15"/>
          <p:cNvSpPr txBox="1"/>
          <p:nvPr/>
        </p:nvSpPr>
        <p:spPr>
          <a:xfrm>
            <a:off x="993225" y="1676450"/>
            <a:ext cx="9198300" cy="677100"/>
          </a:xfrm>
          <a:prstGeom prst="rect">
            <a:avLst/>
          </a:prstGeom>
          <a:noFill/>
          <a:ln>
            <a:noFill/>
          </a:ln>
        </p:spPr>
        <p:txBody>
          <a:bodyPr anchorCtr="0" anchor="t" bIns="91425" lIns="91425" spcFirstLastPara="1" rIns="91425" wrap="square" tIns="91425">
            <a:spAutoFit/>
          </a:bodyPr>
          <a:lstStyle/>
          <a:p>
            <a:pPr indent="-431800" lvl="0" marL="457200" rtl="0" algn="l">
              <a:spcBef>
                <a:spcPts val="0"/>
              </a:spcBef>
              <a:spcAft>
                <a:spcPts val="0"/>
              </a:spcAft>
              <a:buClr>
                <a:schemeClr val="lt2"/>
              </a:buClr>
              <a:buSzPts val="3200"/>
              <a:buFont typeface="Noto Sans"/>
              <a:buAutoNum type="arabicPeriod"/>
            </a:pPr>
            <a:r>
              <a:rPr b="1" lang="en-US" sz="3200">
                <a:solidFill>
                  <a:schemeClr val="lt2"/>
                </a:solidFill>
                <a:latin typeface="Noto Sans"/>
                <a:ea typeface="Noto Sans"/>
                <a:cs typeface="Noto Sans"/>
                <a:sym typeface="Noto Sans"/>
              </a:rPr>
              <a:t>Errors &amp; Discrepancies in the output</a:t>
            </a:r>
            <a:r>
              <a:rPr b="1" lang="en-US" sz="3200">
                <a:solidFill>
                  <a:schemeClr val="lt2"/>
                </a:solidFill>
                <a:latin typeface="Noto Sans"/>
                <a:ea typeface="Noto Sans"/>
                <a:cs typeface="Noto Sans"/>
                <a:sym typeface="Noto Sans"/>
              </a:rPr>
              <a:t> </a:t>
            </a:r>
            <a:endParaRPr b="1">
              <a:latin typeface="Noto Sans"/>
              <a:ea typeface="Noto Sans"/>
              <a:cs typeface="Noto Sans"/>
              <a:sym typeface="Noto Sans"/>
            </a:endParaRPr>
          </a:p>
        </p:txBody>
      </p:sp>
      <p:pic>
        <p:nvPicPr>
          <p:cNvPr id="128" name="Google Shape;128;p15"/>
          <p:cNvPicPr preferRelativeResize="0"/>
          <p:nvPr/>
        </p:nvPicPr>
        <p:blipFill>
          <a:blip r:embed="rId4">
            <a:alphaModFix/>
          </a:blip>
          <a:stretch>
            <a:fillRect/>
          </a:stretch>
        </p:blipFill>
        <p:spPr>
          <a:xfrm>
            <a:off x="1429350" y="2959676"/>
            <a:ext cx="5945799" cy="3814926"/>
          </a:xfrm>
          <a:prstGeom prst="rect">
            <a:avLst/>
          </a:prstGeom>
          <a:noFill/>
          <a:ln>
            <a:noFill/>
          </a:ln>
        </p:spPr>
      </p:pic>
      <p:sp>
        <p:nvSpPr>
          <p:cNvPr id="129" name="Google Shape;129;p15"/>
          <p:cNvSpPr txBox="1"/>
          <p:nvPr/>
        </p:nvSpPr>
        <p:spPr>
          <a:xfrm>
            <a:off x="764625" y="7685025"/>
            <a:ext cx="14133900" cy="6771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b="1" lang="en-US" sz="3200">
                <a:solidFill>
                  <a:schemeClr val="lt2"/>
                </a:solidFill>
                <a:latin typeface="Noto Sans"/>
                <a:ea typeface="Noto Sans"/>
                <a:cs typeface="Noto Sans"/>
                <a:sym typeface="Noto Sans"/>
              </a:rPr>
              <a:t>2. Loading Time = minimizing number of epoch  </a:t>
            </a:r>
            <a:endParaRPr b="1">
              <a:latin typeface="Noto Sans"/>
              <a:ea typeface="Noto Sans"/>
              <a:cs typeface="Noto Sans"/>
              <a:sym typeface="Noto San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F1A38"/>
        </a:solidFill>
      </p:bgPr>
    </p:bg>
    <p:spTree>
      <p:nvGrpSpPr>
        <p:cNvPr id="133" name="Shape 133"/>
        <p:cNvGrpSpPr/>
        <p:nvPr/>
      </p:nvGrpSpPr>
      <p:grpSpPr>
        <a:xfrm>
          <a:off x="0" y="0"/>
          <a:ext cx="0" cy="0"/>
          <a:chOff x="0" y="0"/>
          <a:chExt cx="0" cy="0"/>
        </a:xfrm>
      </p:grpSpPr>
      <p:grpSp>
        <p:nvGrpSpPr>
          <p:cNvPr id="134" name="Google Shape;134;p16"/>
          <p:cNvGrpSpPr/>
          <p:nvPr/>
        </p:nvGrpSpPr>
        <p:grpSpPr>
          <a:xfrm>
            <a:off x="491275" y="1292625"/>
            <a:ext cx="17305458" cy="8547238"/>
            <a:chOff x="0" y="-47625"/>
            <a:chExt cx="4404321" cy="2210817"/>
          </a:xfrm>
        </p:grpSpPr>
        <p:sp>
          <p:nvSpPr>
            <p:cNvPr id="135" name="Google Shape;135;p16"/>
            <p:cNvSpPr/>
            <p:nvPr/>
          </p:nvSpPr>
          <p:spPr>
            <a:xfrm>
              <a:off x="0" y="-47625"/>
              <a:ext cx="4404321" cy="2210816"/>
            </a:xfrm>
            <a:custGeom>
              <a:rect b="b" l="l" r="r" t="t"/>
              <a:pathLst>
                <a:path extrusionOk="0" h="2167467" w="4404321">
                  <a:moveTo>
                    <a:pt x="0" y="0"/>
                  </a:moveTo>
                  <a:lnTo>
                    <a:pt x="4404321" y="0"/>
                  </a:lnTo>
                  <a:lnTo>
                    <a:pt x="4404321" y="2167467"/>
                  </a:lnTo>
                  <a:lnTo>
                    <a:pt x="0" y="2167467"/>
                  </a:lnTo>
                  <a:close/>
                </a:path>
              </a:pathLst>
            </a:custGeom>
            <a:solidFill>
              <a:srgbClr val="000000">
                <a:alpha val="0"/>
              </a:srgbClr>
            </a:solidFill>
            <a:ln cap="sq" cmpd="sng" w="38800">
              <a:solidFill>
                <a:srgbClr val="71CBEF"/>
              </a:solidFill>
              <a:prstDash val="solid"/>
              <a:miter lim="8000"/>
              <a:headEnd len="sm" w="sm" type="none"/>
              <a:tailEnd len="sm" w="sm" type="none"/>
            </a:ln>
          </p:spPr>
        </p:sp>
        <p:sp>
          <p:nvSpPr>
            <p:cNvPr id="136" name="Google Shape;136;p16"/>
            <p:cNvSpPr txBox="1"/>
            <p:nvPr/>
          </p:nvSpPr>
          <p:spPr>
            <a:xfrm>
              <a:off x="0" y="-47625"/>
              <a:ext cx="812700" cy="860400"/>
            </a:xfrm>
            <a:prstGeom prst="rect">
              <a:avLst/>
            </a:prstGeom>
            <a:noFill/>
            <a:ln>
              <a:noFill/>
            </a:ln>
          </p:spPr>
          <p:txBody>
            <a:bodyPr anchorCtr="0" anchor="ctr" bIns="51725" lIns="51725" spcFirstLastPara="1" rIns="51725" wrap="square" tIns="51725">
              <a:noAutofit/>
            </a:bodyPr>
            <a:lstStyle/>
            <a:p>
              <a:pPr indent="0" lvl="0" marL="0" marR="0" rtl="0" algn="ctr">
                <a:lnSpc>
                  <a:spcPct val="186611"/>
                </a:lnSpc>
                <a:spcBef>
                  <a:spcPts val="0"/>
                </a:spcBef>
                <a:spcAft>
                  <a:spcPts val="0"/>
                </a:spcAft>
                <a:buNone/>
              </a:pPr>
              <a:r>
                <a:t/>
              </a:r>
              <a:endParaRPr sz="1832">
                <a:solidFill>
                  <a:schemeClr val="dk1"/>
                </a:solidFill>
                <a:latin typeface="Calibri"/>
                <a:ea typeface="Calibri"/>
                <a:cs typeface="Calibri"/>
                <a:sym typeface="Calibri"/>
              </a:endParaRPr>
            </a:p>
          </p:txBody>
        </p:sp>
      </p:grpSp>
      <p:sp>
        <p:nvSpPr>
          <p:cNvPr id="137" name="Google Shape;137;p16"/>
          <p:cNvSpPr txBox="1"/>
          <p:nvPr/>
        </p:nvSpPr>
        <p:spPr>
          <a:xfrm>
            <a:off x="809253" y="376300"/>
            <a:ext cx="11644800" cy="8157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5300">
                <a:solidFill>
                  <a:srgbClr val="FFFFFF"/>
                </a:solidFill>
                <a:latin typeface="Archivo Black"/>
                <a:ea typeface="Archivo Black"/>
                <a:cs typeface="Archivo Black"/>
                <a:sym typeface="Archivo Black"/>
              </a:rPr>
              <a:t>Model Evaluation</a:t>
            </a:r>
            <a:endParaRPr sz="100"/>
          </a:p>
        </p:txBody>
      </p:sp>
      <p:sp>
        <p:nvSpPr>
          <p:cNvPr id="138" name="Google Shape;138;p16"/>
          <p:cNvSpPr txBox="1"/>
          <p:nvPr/>
        </p:nvSpPr>
        <p:spPr>
          <a:xfrm>
            <a:off x="929375" y="2011825"/>
            <a:ext cx="56631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3200">
                <a:solidFill>
                  <a:schemeClr val="lt2"/>
                </a:solidFill>
                <a:latin typeface="Noto Sans"/>
                <a:ea typeface="Noto Sans"/>
                <a:cs typeface="Noto Sans"/>
                <a:sym typeface="Noto Sans"/>
              </a:rPr>
              <a:t>Steps Taken: </a:t>
            </a:r>
            <a:endParaRPr b="1">
              <a:latin typeface="Noto Sans"/>
              <a:ea typeface="Noto Sans"/>
              <a:cs typeface="Noto Sans"/>
              <a:sym typeface="Noto Sans"/>
            </a:endParaRPr>
          </a:p>
        </p:txBody>
      </p:sp>
      <p:sp>
        <p:nvSpPr>
          <p:cNvPr id="139" name="Google Shape;139;p16"/>
          <p:cNvSpPr txBox="1"/>
          <p:nvPr/>
        </p:nvSpPr>
        <p:spPr>
          <a:xfrm>
            <a:off x="1097925" y="3155838"/>
            <a:ext cx="4436400" cy="546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350">
                <a:solidFill>
                  <a:schemeClr val="lt1"/>
                </a:solidFill>
                <a:latin typeface="Noto Sans"/>
                <a:ea typeface="Noto Sans"/>
                <a:cs typeface="Noto Sans"/>
                <a:sym typeface="Noto Sans"/>
              </a:rPr>
              <a:t>📥 Load the trained model</a:t>
            </a:r>
            <a:endParaRPr b="1" sz="2350">
              <a:solidFill>
                <a:schemeClr val="lt1"/>
              </a:solidFill>
              <a:latin typeface="Noto Sans"/>
              <a:ea typeface="Noto Sans"/>
              <a:cs typeface="Noto Sans"/>
              <a:sym typeface="Noto Sans"/>
            </a:endParaRPr>
          </a:p>
        </p:txBody>
      </p:sp>
      <p:sp>
        <p:nvSpPr>
          <p:cNvPr id="140" name="Google Shape;140;p16"/>
          <p:cNvSpPr txBox="1"/>
          <p:nvPr/>
        </p:nvSpPr>
        <p:spPr>
          <a:xfrm>
            <a:off x="1097925" y="4304463"/>
            <a:ext cx="4627200" cy="546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350">
                <a:solidFill>
                  <a:schemeClr val="lt1"/>
                </a:solidFill>
                <a:latin typeface="Noto Sans"/>
                <a:ea typeface="Noto Sans"/>
                <a:cs typeface="Noto Sans"/>
                <a:sym typeface="Noto Sans"/>
              </a:rPr>
              <a:t>🔍 Predict on test data</a:t>
            </a:r>
            <a:endParaRPr b="1" sz="2350">
              <a:solidFill>
                <a:schemeClr val="lt1"/>
              </a:solidFill>
              <a:latin typeface="Noto Sans"/>
              <a:ea typeface="Noto Sans"/>
              <a:cs typeface="Noto Sans"/>
              <a:sym typeface="Noto Sans"/>
            </a:endParaRPr>
          </a:p>
        </p:txBody>
      </p:sp>
      <p:sp>
        <p:nvSpPr>
          <p:cNvPr id="141" name="Google Shape;141;p16"/>
          <p:cNvSpPr txBox="1"/>
          <p:nvPr/>
        </p:nvSpPr>
        <p:spPr>
          <a:xfrm>
            <a:off x="1097925" y="6910050"/>
            <a:ext cx="6069900" cy="546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350">
                <a:solidFill>
                  <a:schemeClr val="lt1"/>
                </a:solidFill>
                <a:latin typeface="Noto Sans"/>
                <a:ea typeface="Noto Sans"/>
                <a:cs typeface="Noto Sans"/>
                <a:sym typeface="Noto Sans"/>
              </a:rPr>
              <a:t>📊 Classification Report</a:t>
            </a:r>
            <a:endParaRPr b="1" sz="2350">
              <a:solidFill>
                <a:schemeClr val="lt1"/>
              </a:solidFill>
              <a:latin typeface="Noto Sans"/>
              <a:ea typeface="Noto Sans"/>
              <a:cs typeface="Noto Sans"/>
              <a:sym typeface="Noto Sans"/>
            </a:endParaRPr>
          </a:p>
        </p:txBody>
      </p:sp>
      <p:grpSp>
        <p:nvGrpSpPr>
          <p:cNvPr id="142" name="Google Shape;142;p16"/>
          <p:cNvGrpSpPr/>
          <p:nvPr/>
        </p:nvGrpSpPr>
        <p:grpSpPr>
          <a:xfrm>
            <a:off x="10234550" y="2011825"/>
            <a:ext cx="7365374" cy="6263325"/>
            <a:chOff x="10126275" y="1642650"/>
            <a:chExt cx="7365374" cy="6263325"/>
          </a:xfrm>
        </p:grpSpPr>
        <p:pic>
          <p:nvPicPr>
            <p:cNvPr id="143" name="Google Shape;143;p16" title="confusion matrix.png"/>
            <p:cNvPicPr preferRelativeResize="0"/>
            <p:nvPr/>
          </p:nvPicPr>
          <p:blipFill>
            <a:blip r:embed="rId3">
              <a:alphaModFix/>
            </a:blip>
            <a:stretch>
              <a:fillRect/>
            </a:stretch>
          </p:blipFill>
          <p:spPr>
            <a:xfrm>
              <a:off x="10126275" y="1642650"/>
              <a:ext cx="7365374" cy="6263325"/>
            </a:xfrm>
            <a:prstGeom prst="rect">
              <a:avLst/>
            </a:prstGeom>
            <a:noFill/>
            <a:ln>
              <a:noFill/>
            </a:ln>
          </p:spPr>
        </p:pic>
        <p:sp>
          <p:nvSpPr>
            <p:cNvPr id="144" name="Google Shape;144;p16"/>
            <p:cNvSpPr/>
            <p:nvPr/>
          </p:nvSpPr>
          <p:spPr>
            <a:xfrm>
              <a:off x="10667675" y="3450900"/>
              <a:ext cx="3735900" cy="546300"/>
            </a:xfrm>
            <a:prstGeom prst="rect">
              <a:avLst/>
            </a:prstGeom>
            <a:noFill/>
            <a:ln cap="flat" cmpd="sng" w="381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oto Sans"/>
                <a:ea typeface="Noto Sans"/>
                <a:cs typeface="Noto Sans"/>
                <a:sym typeface="Noto Sans"/>
              </a:endParaRPr>
            </a:p>
          </p:txBody>
        </p:sp>
        <p:sp>
          <p:nvSpPr>
            <p:cNvPr id="145" name="Google Shape;145;p16"/>
            <p:cNvSpPr/>
            <p:nvPr/>
          </p:nvSpPr>
          <p:spPr>
            <a:xfrm rot="5400000">
              <a:off x="12273875" y="4966800"/>
              <a:ext cx="3645600" cy="613800"/>
            </a:xfrm>
            <a:prstGeom prst="rect">
              <a:avLst/>
            </a:prstGeom>
            <a:noFill/>
            <a:ln cap="flat" cmpd="sng" w="381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oto Sans"/>
                <a:ea typeface="Noto Sans"/>
                <a:cs typeface="Noto Sans"/>
                <a:sym typeface="Noto Sans"/>
              </a:endParaRPr>
            </a:p>
          </p:txBody>
        </p:sp>
      </p:grpSp>
      <p:sp>
        <p:nvSpPr>
          <p:cNvPr id="146" name="Google Shape;146;p16"/>
          <p:cNvSpPr txBox="1"/>
          <p:nvPr/>
        </p:nvSpPr>
        <p:spPr>
          <a:xfrm>
            <a:off x="1097925" y="5153125"/>
            <a:ext cx="8334300" cy="1223700"/>
          </a:xfrm>
          <a:prstGeom prst="rect">
            <a:avLst/>
          </a:prstGeom>
          <a:noFill/>
          <a:ln>
            <a:noFill/>
          </a:ln>
        </p:spPr>
        <p:txBody>
          <a:bodyPr anchorCtr="0" anchor="t" bIns="91425" lIns="91425" spcFirstLastPara="1" rIns="91425" wrap="square" tIns="91425">
            <a:spAutoFit/>
          </a:bodyPr>
          <a:lstStyle/>
          <a:p>
            <a:pPr indent="-371475" lvl="0" marL="457200" rtl="0" algn="l">
              <a:spcBef>
                <a:spcPts val="0"/>
              </a:spcBef>
              <a:spcAft>
                <a:spcPts val="0"/>
              </a:spcAft>
              <a:buClr>
                <a:schemeClr val="lt1"/>
              </a:buClr>
              <a:buSzPts val="2250"/>
              <a:buFont typeface="Noto Sans"/>
              <a:buChar char="-"/>
            </a:pPr>
            <a:r>
              <a:rPr lang="en-US" sz="2250">
                <a:solidFill>
                  <a:schemeClr val="lt1"/>
                </a:solidFill>
                <a:latin typeface="Noto Sans"/>
                <a:ea typeface="Noto Sans"/>
                <a:cs typeface="Noto Sans"/>
                <a:sym typeface="Noto Sans"/>
              </a:rPr>
              <a:t>Model achieves </a:t>
            </a:r>
            <a:r>
              <a:rPr b="1" lang="en-US" sz="2250">
                <a:solidFill>
                  <a:schemeClr val="lt2"/>
                </a:solidFill>
                <a:latin typeface="Noto Sans"/>
                <a:ea typeface="Noto Sans"/>
                <a:cs typeface="Noto Sans"/>
                <a:sym typeface="Noto Sans"/>
              </a:rPr>
              <a:t>52% accuracy</a:t>
            </a:r>
            <a:r>
              <a:rPr lang="en-US" sz="2250">
                <a:solidFill>
                  <a:schemeClr val="lt1"/>
                </a:solidFill>
                <a:latin typeface="Noto Sans"/>
                <a:ea typeface="Noto Sans"/>
                <a:cs typeface="Noto Sans"/>
                <a:sym typeface="Noto Sans"/>
              </a:rPr>
              <a:t> on unseen data. Model is learning meaningful </a:t>
            </a:r>
            <a:r>
              <a:rPr lang="en-US" sz="2250">
                <a:solidFill>
                  <a:schemeClr val="lt1"/>
                </a:solidFill>
                <a:latin typeface="Noto Sans"/>
                <a:ea typeface="Noto Sans"/>
                <a:cs typeface="Noto Sans"/>
                <a:sym typeface="Noto Sans"/>
              </a:rPr>
              <a:t>patterns</a:t>
            </a:r>
            <a:r>
              <a:rPr lang="en-US" sz="2250">
                <a:solidFill>
                  <a:schemeClr val="lt1"/>
                </a:solidFill>
                <a:latin typeface="Noto Sans"/>
                <a:ea typeface="Noto Sans"/>
                <a:cs typeface="Noto Sans"/>
                <a:sym typeface="Noto Sans"/>
              </a:rPr>
              <a:t>. </a:t>
            </a:r>
            <a:endParaRPr sz="2250">
              <a:solidFill>
                <a:schemeClr val="lt1"/>
              </a:solidFill>
              <a:latin typeface="Noto Sans"/>
              <a:ea typeface="Noto Sans"/>
              <a:cs typeface="Noto Sans"/>
              <a:sym typeface="Noto Sans"/>
            </a:endParaRPr>
          </a:p>
          <a:p>
            <a:pPr indent="-371475" lvl="0" marL="457200" rtl="0" algn="l">
              <a:spcBef>
                <a:spcPts val="0"/>
              </a:spcBef>
              <a:spcAft>
                <a:spcPts val="0"/>
              </a:spcAft>
              <a:buClr>
                <a:schemeClr val="lt1"/>
              </a:buClr>
              <a:buSzPts val="2250"/>
              <a:buFont typeface="Noto Sans"/>
              <a:buChar char="-"/>
            </a:pPr>
            <a:r>
              <a:rPr b="1" lang="en-US" sz="2250">
                <a:solidFill>
                  <a:srgbClr val="CC4125"/>
                </a:solidFill>
                <a:latin typeface="Noto Sans"/>
                <a:ea typeface="Noto Sans"/>
                <a:cs typeface="Noto Sans"/>
                <a:sym typeface="Noto Sans"/>
              </a:rPr>
              <a:t>High loss (1.31)</a:t>
            </a:r>
            <a:r>
              <a:rPr lang="en-US" sz="2250">
                <a:solidFill>
                  <a:schemeClr val="lt1"/>
                </a:solidFill>
                <a:latin typeface="Noto Sans"/>
                <a:ea typeface="Noto Sans"/>
                <a:cs typeface="Noto Sans"/>
                <a:sym typeface="Noto Sans"/>
              </a:rPr>
              <a:t> modelis still not confident.</a:t>
            </a:r>
            <a:endParaRPr sz="2250">
              <a:solidFill>
                <a:schemeClr val="lt1"/>
              </a:solidFill>
              <a:latin typeface="Noto Sans"/>
              <a:ea typeface="Noto Sans"/>
              <a:cs typeface="Noto Sans"/>
              <a:sym typeface="Noto Sans"/>
            </a:endParaRPr>
          </a:p>
        </p:txBody>
      </p:sp>
      <p:sp>
        <p:nvSpPr>
          <p:cNvPr id="147" name="Google Shape;147;p16"/>
          <p:cNvSpPr txBox="1"/>
          <p:nvPr/>
        </p:nvSpPr>
        <p:spPr>
          <a:xfrm>
            <a:off x="1097925" y="7672350"/>
            <a:ext cx="8334300" cy="1223700"/>
          </a:xfrm>
          <a:prstGeom prst="rect">
            <a:avLst/>
          </a:prstGeom>
          <a:noFill/>
          <a:ln>
            <a:noFill/>
          </a:ln>
        </p:spPr>
        <p:txBody>
          <a:bodyPr anchorCtr="0" anchor="t" bIns="91425" lIns="91425" spcFirstLastPara="1" rIns="91425" wrap="square" tIns="91425">
            <a:spAutoFit/>
          </a:bodyPr>
          <a:lstStyle/>
          <a:p>
            <a:pPr indent="-371475" lvl="0" marL="457200" rtl="0" algn="l">
              <a:spcBef>
                <a:spcPts val="0"/>
              </a:spcBef>
              <a:spcAft>
                <a:spcPts val="0"/>
              </a:spcAft>
              <a:buClr>
                <a:schemeClr val="lt1"/>
              </a:buClr>
              <a:buSzPts val="2250"/>
              <a:buFont typeface="Noto Sans"/>
              <a:buChar char="-"/>
            </a:pPr>
            <a:r>
              <a:rPr lang="en-US" sz="2250">
                <a:solidFill>
                  <a:schemeClr val="lt1"/>
                </a:solidFill>
                <a:latin typeface="Noto Sans"/>
                <a:ea typeface="Noto Sans"/>
                <a:cs typeface="Noto Sans"/>
                <a:sym typeface="Noto Sans"/>
              </a:rPr>
              <a:t>Ship, automobile and airplane have good precision &amp; recall – model distinguishes them well. </a:t>
            </a:r>
            <a:endParaRPr sz="2250">
              <a:solidFill>
                <a:schemeClr val="lt1"/>
              </a:solidFill>
              <a:latin typeface="Noto Sans"/>
              <a:ea typeface="Noto Sans"/>
              <a:cs typeface="Noto Sans"/>
              <a:sym typeface="Noto Sans"/>
            </a:endParaRPr>
          </a:p>
          <a:p>
            <a:pPr indent="-371475" lvl="0" marL="457200" rtl="0" algn="l">
              <a:spcBef>
                <a:spcPts val="0"/>
              </a:spcBef>
              <a:spcAft>
                <a:spcPts val="0"/>
              </a:spcAft>
              <a:buClr>
                <a:schemeClr val="lt1"/>
              </a:buClr>
              <a:buSzPts val="2250"/>
              <a:buFont typeface="Noto Sans"/>
              <a:buChar char="-"/>
            </a:pPr>
            <a:r>
              <a:rPr lang="en-US" sz="2250">
                <a:solidFill>
                  <a:schemeClr val="lt1"/>
                </a:solidFill>
                <a:latin typeface="Noto Sans"/>
                <a:ea typeface="Noto Sans"/>
                <a:cs typeface="Noto Sans"/>
                <a:sym typeface="Noto Sans"/>
              </a:rPr>
              <a:t>The model is mixing cats &amp; dogs</a:t>
            </a:r>
            <a:endParaRPr sz="2250">
              <a:solidFill>
                <a:schemeClr val="lt1"/>
              </a:solidFill>
              <a:latin typeface="Noto Sans"/>
              <a:ea typeface="Noto Sans"/>
              <a:cs typeface="Noto Sans"/>
              <a:sym typeface="Noto San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F1A38"/>
        </a:solidFill>
      </p:bgPr>
    </p:bg>
    <p:spTree>
      <p:nvGrpSpPr>
        <p:cNvPr id="151" name="Shape 151"/>
        <p:cNvGrpSpPr/>
        <p:nvPr/>
      </p:nvGrpSpPr>
      <p:grpSpPr>
        <a:xfrm>
          <a:off x="0" y="0"/>
          <a:ext cx="0" cy="0"/>
          <a:chOff x="0" y="0"/>
          <a:chExt cx="0" cy="0"/>
        </a:xfrm>
      </p:grpSpPr>
      <p:grpSp>
        <p:nvGrpSpPr>
          <p:cNvPr id="152" name="Google Shape;152;p17"/>
          <p:cNvGrpSpPr/>
          <p:nvPr/>
        </p:nvGrpSpPr>
        <p:grpSpPr>
          <a:xfrm>
            <a:off x="491275" y="1292625"/>
            <a:ext cx="17305458" cy="8547238"/>
            <a:chOff x="0" y="-47625"/>
            <a:chExt cx="4404321" cy="2210817"/>
          </a:xfrm>
        </p:grpSpPr>
        <p:sp>
          <p:nvSpPr>
            <p:cNvPr id="153" name="Google Shape;153;p17"/>
            <p:cNvSpPr/>
            <p:nvPr/>
          </p:nvSpPr>
          <p:spPr>
            <a:xfrm>
              <a:off x="0" y="-47625"/>
              <a:ext cx="4404321" cy="2210816"/>
            </a:xfrm>
            <a:custGeom>
              <a:rect b="b" l="l" r="r" t="t"/>
              <a:pathLst>
                <a:path extrusionOk="0" h="2167467" w="4404321">
                  <a:moveTo>
                    <a:pt x="0" y="0"/>
                  </a:moveTo>
                  <a:lnTo>
                    <a:pt x="4404321" y="0"/>
                  </a:lnTo>
                  <a:lnTo>
                    <a:pt x="4404321" y="2167467"/>
                  </a:lnTo>
                  <a:lnTo>
                    <a:pt x="0" y="2167467"/>
                  </a:lnTo>
                  <a:close/>
                </a:path>
              </a:pathLst>
            </a:custGeom>
            <a:solidFill>
              <a:srgbClr val="000000">
                <a:alpha val="0"/>
              </a:srgbClr>
            </a:solidFill>
            <a:ln cap="sq" cmpd="sng" w="38800">
              <a:solidFill>
                <a:srgbClr val="71CBEF"/>
              </a:solidFill>
              <a:prstDash val="solid"/>
              <a:miter lim="8000"/>
              <a:headEnd len="sm" w="sm" type="none"/>
              <a:tailEnd len="sm" w="sm" type="none"/>
            </a:ln>
          </p:spPr>
        </p:sp>
        <p:sp>
          <p:nvSpPr>
            <p:cNvPr id="154" name="Google Shape;154;p17"/>
            <p:cNvSpPr txBox="1"/>
            <p:nvPr/>
          </p:nvSpPr>
          <p:spPr>
            <a:xfrm>
              <a:off x="0" y="-47625"/>
              <a:ext cx="812700" cy="860400"/>
            </a:xfrm>
            <a:prstGeom prst="rect">
              <a:avLst/>
            </a:prstGeom>
            <a:noFill/>
            <a:ln>
              <a:noFill/>
            </a:ln>
          </p:spPr>
          <p:txBody>
            <a:bodyPr anchorCtr="0" anchor="ctr" bIns="51725" lIns="51725" spcFirstLastPara="1" rIns="51725" wrap="square" tIns="51725">
              <a:noAutofit/>
            </a:bodyPr>
            <a:lstStyle/>
            <a:p>
              <a:pPr indent="0" lvl="0" marL="0" marR="0" rtl="0" algn="ctr">
                <a:lnSpc>
                  <a:spcPct val="186611"/>
                </a:lnSpc>
                <a:spcBef>
                  <a:spcPts val="0"/>
                </a:spcBef>
                <a:spcAft>
                  <a:spcPts val="0"/>
                </a:spcAft>
                <a:buNone/>
              </a:pPr>
              <a:r>
                <a:t/>
              </a:r>
              <a:endParaRPr sz="1832">
                <a:solidFill>
                  <a:schemeClr val="dk1"/>
                </a:solidFill>
                <a:latin typeface="Calibri"/>
                <a:ea typeface="Calibri"/>
                <a:cs typeface="Calibri"/>
                <a:sym typeface="Calibri"/>
              </a:endParaRPr>
            </a:p>
          </p:txBody>
        </p:sp>
      </p:grpSp>
      <p:sp>
        <p:nvSpPr>
          <p:cNvPr id="155" name="Google Shape;155;p17"/>
          <p:cNvSpPr txBox="1"/>
          <p:nvPr/>
        </p:nvSpPr>
        <p:spPr>
          <a:xfrm>
            <a:off x="809253" y="376300"/>
            <a:ext cx="11644800" cy="8157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5300">
                <a:solidFill>
                  <a:srgbClr val="FFFFFF"/>
                </a:solidFill>
                <a:latin typeface="Archivo Black"/>
                <a:ea typeface="Archivo Black"/>
                <a:cs typeface="Archivo Black"/>
                <a:sym typeface="Archivo Black"/>
              </a:rPr>
              <a:t>Transfer Learning</a:t>
            </a:r>
            <a:endParaRPr sz="100"/>
          </a:p>
        </p:txBody>
      </p:sp>
      <p:sp>
        <p:nvSpPr>
          <p:cNvPr id="156" name="Google Shape;156;p17"/>
          <p:cNvSpPr txBox="1"/>
          <p:nvPr/>
        </p:nvSpPr>
        <p:spPr>
          <a:xfrm>
            <a:off x="809250" y="1610750"/>
            <a:ext cx="56631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3200">
                <a:solidFill>
                  <a:schemeClr val="lt2"/>
                </a:solidFill>
                <a:latin typeface="Noto Sans"/>
                <a:ea typeface="Noto Sans"/>
                <a:cs typeface="Noto Sans"/>
                <a:sym typeface="Noto Sans"/>
              </a:rPr>
              <a:t>Steps Taken: </a:t>
            </a:r>
            <a:endParaRPr b="1">
              <a:latin typeface="Noto Sans"/>
              <a:ea typeface="Noto Sans"/>
              <a:cs typeface="Noto Sans"/>
              <a:sym typeface="Noto Sans"/>
            </a:endParaRPr>
          </a:p>
        </p:txBody>
      </p:sp>
      <p:pic>
        <p:nvPicPr>
          <p:cNvPr id="157" name="Google Shape;157;p17" title="transferlearning_diagram.png"/>
          <p:cNvPicPr preferRelativeResize="0"/>
          <p:nvPr/>
        </p:nvPicPr>
        <p:blipFill>
          <a:blip r:embed="rId3">
            <a:alphaModFix/>
          </a:blip>
          <a:stretch>
            <a:fillRect/>
          </a:stretch>
        </p:blipFill>
        <p:spPr>
          <a:xfrm>
            <a:off x="9912450" y="2847786"/>
            <a:ext cx="6887174" cy="4591424"/>
          </a:xfrm>
          <a:prstGeom prst="rect">
            <a:avLst/>
          </a:prstGeom>
          <a:noFill/>
          <a:ln>
            <a:noFill/>
          </a:ln>
        </p:spPr>
      </p:pic>
      <p:sp>
        <p:nvSpPr>
          <p:cNvPr id="158" name="Google Shape;158;p17"/>
          <p:cNvSpPr txBox="1"/>
          <p:nvPr/>
        </p:nvSpPr>
        <p:spPr>
          <a:xfrm>
            <a:off x="809250" y="2706588"/>
            <a:ext cx="8083200" cy="6695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350">
                <a:solidFill>
                  <a:schemeClr val="lt1"/>
                </a:solidFill>
              </a:rPr>
              <a:t>🧠 Load the pre-trained model and use feature extractor</a:t>
            </a:r>
            <a:endParaRPr b="1" sz="2350">
              <a:solidFill>
                <a:schemeClr val="lt1"/>
              </a:solidFill>
            </a:endParaRPr>
          </a:p>
          <a:p>
            <a:pPr indent="-377825" lvl="0" marL="457200" rtl="0" algn="l">
              <a:spcBef>
                <a:spcPts val="0"/>
              </a:spcBef>
              <a:spcAft>
                <a:spcPts val="0"/>
              </a:spcAft>
              <a:buClr>
                <a:schemeClr val="lt1"/>
              </a:buClr>
              <a:buSzPts val="2350"/>
              <a:buChar char="-"/>
            </a:pPr>
            <a:r>
              <a:rPr lang="en-US" sz="2350">
                <a:solidFill>
                  <a:schemeClr val="lt1"/>
                </a:solidFill>
              </a:rPr>
              <a:t>VGG16</a:t>
            </a:r>
            <a:endParaRPr sz="2350">
              <a:solidFill>
                <a:schemeClr val="lt1"/>
              </a:solidFill>
            </a:endParaRPr>
          </a:p>
          <a:p>
            <a:pPr indent="-377825" lvl="0" marL="457200" rtl="0" algn="l">
              <a:spcBef>
                <a:spcPts val="0"/>
              </a:spcBef>
              <a:spcAft>
                <a:spcPts val="0"/>
              </a:spcAft>
              <a:buClr>
                <a:schemeClr val="lt1"/>
              </a:buClr>
              <a:buSzPts val="2350"/>
              <a:buChar char="-"/>
            </a:pPr>
            <a:r>
              <a:rPr lang="en-US" sz="2350">
                <a:solidFill>
                  <a:schemeClr val="lt1"/>
                </a:solidFill>
              </a:rPr>
              <a:t>We also adjust image size to VGG16 </a:t>
            </a:r>
            <a:r>
              <a:rPr lang="en-US" sz="2350">
                <a:solidFill>
                  <a:schemeClr val="lt1"/>
                </a:solidFill>
              </a:rPr>
              <a:t>(224 x 224)</a:t>
            </a:r>
            <a:br>
              <a:rPr lang="en-US" sz="2350">
                <a:solidFill>
                  <a:schemeClr val="lt1"/>
                </a:solidFill>
              </a:rPr>
            </a:br>
            <a:endParaRPr sz="2350">
              <a:solidFill>
                <a:schemeClr val="lt1"/>
              </a:solidFill>
            </a:endParaRPr>
          </a:p>
          <a:p>
            <a:pPr indent="0" lvl="0" marL="0" rtl="0" algn="l">
              <a:spcBef>
                <a:spcPts val="0"/>
              </a:spcBef>
              <a:spcAft>
                <a:spcPts val="0"/>
              </a:spcAft>
              <a:buNone/>
            </a:pPr>
            <a:r>
              <a:rPr b="1" lang="en-US" sz="2350">
                <a:solidFill>
                  <a:schemeClr val="lt1"/>
                </a:solidFill>
              </a:rPr>
              <a:t>✂️ Remove the top layer(s) of that model (which were made for a different task)</a:t>
            </a:r>
            <a:endParaRPr b="1" sz="2350">
              <a:solidFill>
                <a:schemeClr val="lt1"/>
              </a:solidFill>
            </a:endParaRPr>
          </a:p>
          <a:p>
            <a:pPr indent="-377825" lvl="0" marL="457200" rtl="0" algn="l">
              <a:spcBef>
                <a:spcPts val="0"/>
              </a:spcBef>
              <a:spcAft>
                <a:spcPts val="0"/>
              </a:spcAft>
              <a:buClr>
                <a:schemeClr val="lt1"/>
              </a:buClr>
              <a:buSzPts val="2350"/>
              <a:buChar char="-"/>
            </a:pPr>
            <a:r>
              <a:rPr lang="en-US" sz="2350">
                <a:solidFill>
                  <a:schemeClr val="lt1"/>
                </a:solidFill>
              </a:rPr>
              <a:t>VGG16 requires specific image size (224 x 224)</a:t>
            </a:r>
            <a:br>
              <a:rPr b="1" lang="en-US" sz="2350">
                <a:solidFill>
                  <a:schemeClr val="lt1"/>
                </a:solidFill>
              </a:rPr>
            </a:br>
            <a:endParaRPr b="1" sz="2350">
              <a:solidFill>
                <a:schemeClr val="lt1"/>
              </a:solidFill>
            </a:endParaRPr>
          </a:p>
          <a:p>
            <a:pPr indent="0" lvl="0" marL="0" rtl="0" algn="l">
              <a:spcBef>
                <a:spcPts val="0"/>
              </a:spcBef>
              <a:spcAft>
                <a:spcPts val="0"/>
              </a:spcAft>
              <a:buNone/>
            </a:pPr>
            <a:r>
              <a:rPr b="1" lang="en-US" sz="2350">
                <a:solidFill>
                  <a:schemeClr val="lt1"/>
                </a:solidFill>
              </a:rPr>
              <a:t>🧱 Add new layers specific to CIFAR-10</a:t>
            </a:r>
            <a:endParaRPr b="1" sz="2350">
              <a:solidFill>
                <a:schemeClr val="lt1"/>
              </a:solidFill>
            </a:endParaRPr>
          </a:p>
          <a:p>
            <a:pPr indent="0" lvl="0" marL="0" rtl="0" algn="l">
              <a:spcBef>
                <a:spcPts val="0"/>
              </a:spcBef>
              <a:spcAft>
                <a:spcPts val="0"/>
              </a:spcAft>
              <a:buNone/>
            </a:pPr>
            <a:br>
              <a:rPr b="1" lang="en-US" sz="2350">
                <a:solidFill>
                  <a:schemeClr val="lt1"/>
                </a:solidFill>
              </a:rPr>
            </a:br>
            <a:endParaRPr b="1" sz="2350">
              <a:solidFill>
                <a:schemeClr val="lt1"/>
              </a:solidFill>
            </a:endParaRPr>
          </a:p>
          <a:p>
            <a:pPr indent="0" lvl="0" marL="0" rtl="0" algn="l">
              <a:spcBef>
                <a:spcPts val="0"/>
              </a:spcBef>
              <a:spcAft>
                <a:spcPts val="0"/>
              </a:spcAft>
              <a:buNone/>
            </a:pPr>
            <a:r>
              <a:rPr b="1" lang="en-US" sz="2350">
                <a:solidFill>
                  <a:schemeClr val="lt1"/>
                </a:solidFill>
              </a:rPr>
              <a:t>🔒 Freeze the base model (so we don’t lose its pretrained knowledge)</a:t>
            </a:r>
            <a:br>
              <a:rPr b="1" lang="en-US" sz="2350">
                <a:solidFill>
                  <a:schemeClr val="lt1"/>
                </a:solidFill>
              </a:rPr>
            </a:br>
            <a:endParaRPr b="1" sz="2350">
              <a:solidFill>
                <a:schemeClr val="lt1"/>
              </a:solidFill>
            </a:endParaRPr>
          </a:p>
          <a:p>
            <a:pPr indent="0" lvl="0" marL="0" rtl="0" algn="l">
              <a:spcBef>
                <a:spcPts val="0"/>
              </a:spcBef>
              <a:spcAft>
                <a:spcPts val="0"/>
              </a:spcAft>
              <a:buNone/>
            </a:pPr>
            <a:r>
              <a:rPr b="1" lang="en-US" sz="2350">
                <a:solidFill>
                  <a:schemeClr val="lt1"/>
                </a:solidFill>
              </a:rPr>
              <a:t>🔄 Train only the top layers on CIFAR-10</a:t>
            </a:r>
            <a:br>
              <a:rPr b="1" lang="en-US" sz="2350">
                <a:solidFill>
                  <a:schemeClr val="lt1"/>
                </a:solidFill>
              </a:rPr>
            </a:br>
            <a:endParaRPr b="1" sz="2350">
              <a:solidFill>
                <a:schemeClr val="lt1"/>
              </a:solidFill>
            </a:endParaRPr>
          </a:p>
          <a:p>
            <a:pPr indent="0" lvl="0" marL="0" rtl="0" algn="l">
              <a:spcBef>
                <a:spcPts val="0"/>
              </a:spcBef>
              <a:spcAft>
                <a:spcPts val="0"/>
              </a:spcAft>
              <a:buNone/>
            </a:pPr>
            <a:r>
              <a:rPr b="1" lang="en-US" sz="2350">
                <a:solidFill>
                  <a:schemeClr val="lt1"/>
                </a:solidFill>
              </a:rPr>
              <a:t>📊 Evaluate accuracy like we did before</a:t>
            </a:r>
            <a:endParaRPr b="1" sz="2350">
              <a:solidFill>
                <a:schemeClr val="lt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F1A38"/>
        </a:solidFill>
      </p:bgPr>
    </p:bg>
    <p:spTree>
      <p:nvGrpSpPr>
        <p:cNvPr id="162" name="Shape 162"/>
        <p:cNvGrpSpPr/>
        <p:nvPr/>
      </p:nvGrpSpPr>
      <p:grpSpPr>
        <a:xfrm>
          <a:off x="0" y="0"/>
          <a:ext cx="0" cy="0"/>
          <a:chOff x="0" y="0"/>
          <a:chExt cx="0" cy="0"/>
        </a:xfrm>
      </p:grpSpPr>
      <p:grpSp>
        <p:nvGrpSpPr>
          <p:cNvPr id="163" name="Google Shape;163;p18"/>
          <p:cNvGrpSpPr/>
          <p:nvPr/>
        </p:nvGrpSpPr>
        <p:grpSpPr>
          <a:xfrm>
            <a:off x="491275" y="1292625"/>
            <a:ext cx="17305458" cy="8547238"/>
            <a:chOff x="0" y="-47625"/>
            <a:chExt cx="4404321" cy="2210817"/>
          </a:xfrm>
        </p:grpSpPr>
        <p:sp>
          <p:nvSpPr>
            <p:cNvPr id="164" name="Google Shape;164;p18"/>
            <p:cNvSpPr/>
            <p:nvPr/>
          </p:nvSpPr>
          <p:spPr>
            <a:xfrm>
              <a:off x="0" y="-47625"/>
              <a:ext cx="4404321" cy="2210816"/>
            </a:xfrm>
            <a:custGeom>
              <a:rect b="b" l="l" r="r" t="t"/>
              <a:pathLst>
                <a:path extrusionOk="0" h="2167467" w="4404321">
                  <a:moveTo>
                    <a:pt x="0" y="0"/>
                  </a:moveTo>
                  <a:lnTo>
                    <a:pt x="4404321" y="0"/>
                  </a:lnTo>
                  <a:lnTo>
                    <a:pt x="4404321" y="2167467"/>
                  </a:lnTo>
                  <a:lnTo>
                    <a:pt x="0" y="2167467"/>
                  </a:lnTo>
                  <a:close/>
                </a:path>
              </a:pathLst>
            </a:custGeom>
            <a:solidFill>
              <a:srgbClr val="000000">
                <a:alpha val="0"/>
              </a:srgbClr>
            </a:solidFill>
            <a:ln cap="sq" cmpd="sng" w="38800">
              <a:solidFill>
                <a:srgbClr val="71CBEF"/>
              </a:solidFill>
              <a:prstDash val="solid"/>
              <a:miter lim="8000"/>
              <a:headEnd len="sm" w="sm" type="none"/>
              <a:tailEnd len="sm" w="sm" type="none"/>
            </a:ln>
          </p:spPr>
        </p:sp>
        <p:sp>
          <p:nvSpPr>
            <p:cNvPr id="165" name="Google Shape;165;p18"/>
            <p:cNvSpPr txBox="1"/>
            <p:nvPr/>
          </p:nvSpPr>
          <p:spPr>
            <a:xfrm>
              <a:off x="0" y="-47625"/>
              <a:ext cx="812700" cy="860400"/>
            </a:xfrm>
            <a:prstGeom prst="rect">
              <a:avLst/>
            </a:prstGeom>
            <a:noFill/>
            <a:ln>
              <a:noFill/>
            </a:ln>
          </p:spPr>
          <p:txBody>
            <a:bodyPr anchorCtr="0" anchor="ctr" bIns="51725" lIns="51725" spcFirstLastPara="1" rIns="51725" wrap="square" tIns="51725">
              <a:noAutofit/>
            </a:bodyPr>
            <a:lstStyle/>
            <a:p>
              <a:pPr indent="0" lvl="0" marL="0" marR="0" rtl="0" algn="ctr">
                <a:lnSpc>
                  <a:spcPct val="186611"/>
                </a:lnSpc>
                <a:spcBef>
                  <a:spcPts val="0"/>
                </a:spcBef>
                <a:spcAft>
                  <a:spcPts val="0"/>
                </a:spcAft>
                <a:buNone/>
              </a:pPr>
              <a:r>
                <a:t/>
              </a:r>
              <a:endParaRPr sz="1832">
                <a:solidFill>
                  <a:schemeClr val="dk1"/>
                </a:solidFill>
                <a:latin typeface="Calibri"/>
                <a:ea typeface="Calibri"/>
                <a:cs typeface="Calibri"/>
                <a:sym typeface="Calibri"/>
              </a:endParaRPr>
            </a:p>
          </p:txBody>
        </p:sp>
      </p:grpSp>
      <p:sp>
        <p:nvSpPr>
          <p:cNvPr id="166" name="Google Shape;166;p18"/>
          <p:cNvSpPr txBox="1"/>
          <p:nvPr/>
        </p:nvSpPr>
        <p:spPr>
          <a:xfrm>
            <a:off x="809253" y="376300"/>
            <a:ext cx="11644800" cy="8157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5300">
                <a:solidFill>
                  <a:srgbClr val="FFFFFF"/>
                </a:solidFill>
                <a:latin typeface="Archivo Black"/>
                <a:ea typeface="Archivo Black"/>
                <a:cs typeface="Archivo Black"/>
                <a:sym typeface="Archivo Black"/>
              </a:rPr>
              <a:t>Conclusion &amp; Learnings </a:t>
            </a:r>
            <a:endParaRPr sz="100"/>
          </a:p>
        </p:txBody>
      </p:sp>
      <p:sp>
        <p:nvSpPr>
          <p:cNvPr id="167" name="Google Shape;167;p18"/>
          <p:cNvSpPr txBox="1"/>
          <p:nvPr/>
        </p:nvSpPr>
        <p:spPr>
          <a:xfrm>
            <a:off x="809250" y="1629350"/>
            <a:ext cx="9737100" cy="8026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US" sz="2350">
                <a:solidFill>
                  <a:schemeClr val="lt1"/>
                </a:solidFill>
                <a:latin typeface="Noto Sans"/>
                <a:ea typeface="Noto Sans"/>
                <a:cs typeface="Noto Sans"/>
                <a:sym typeface="Noto Sans"/>
              </a:rPr>
              <a:t>✅</a:t>
            </a:r>
            <a:r>
              <a:rPr b="1" lang="en-US" sz="2350">
                <a:solidFill>
                  <a:schemeClr val="lt1"/>
                </a:solidFill>
                <a:latin typeface="Noto Sans"/>
                <a:ea typeface="Noto Sans"/>
                <a:cs typeface="Noto Sans"/>
                <a:sym typeface="Noto Sans"/>
              </a:rPr>
              <a:t> Successfully built an image classification model using CNN</a:t>
            </a:r>
            <a:br>
              <a:rPr lang="en-US" sz="2350">
                <a:solidFill>
                  <a:schemeClr val="lt1"/>
                </a:solidFill>
                <a:latin typeface="Noto Sans"/>
                <a:ea typeface="Noto Sans"/>
                <a:cs typeface="Noto Sans"/>
                <a:sym typeface="Noto Sans"/>
              </a:rPr>
            </a:br>
            <a:r>
              <a:rPr lang="en-US" sz="2350">
                <a:solidFill>
                  <a:schemeClr val="lt1"/>
                </a:solidFill>
                <a:latin typeface="Noto Sans"/>
                <a:ea typeface="Noto Sans"/>
                <a:cs typeface="Noto Sans"/>
                <a:sym typeface="Noto Sans"/>
              </a:rPr>
              <a:t> → Trained on the CIFAR-10 dataset with 10 object categories</a:t>
            </a:r>
            <a:br>
              <a:rPr lang="en-US" sz="2350">
                <a:solidFill>
                  <a:schemeClr val="lt1"/>
                </a:solidFill>
                <a:latin typeface="Noto Sans"/>
                <a:ea typeface="Noto Sans"/>
                <a:cs typeface="Noto Sans"/>
                <a:sym typeface="Noto Sans"/>
              </a:rPr>
            </a:br>
            <a:endParaRPr sz="2350">
              <a:solidFill>
                <a:schemeClr val="lt1"/>
              </a:solidFill>
              <a:latin typeface="Noto Sans"/>
              <a:ea typeface="Noto Sans"/>
              <a:cs typeface="Noto Sans"/>
              <a:sym typeface="Noto Sans"/>
            </a:endParaRPr>
          </a:p>
          <a:p>
            <a:pPr indent="0" lvl="0" marL="0" rtl="0" algn="l">
              <a:lnSpc>
                <a:spcPct val="115000"/>
              </a:lnSpc>
              <a:spcBef>
                <a:spcPts val="0"/>
              </a:spcBef>
              <a:spcAft>
                <a:spcPts val="0"/>
              </a:spcAft>
              <a:buNone/>
            </a:pPr>
            <a:r>
              <a:rPr lang="en-US" sz="2350">
                <a:solidFill>
                  <a:schemeClr val="lt1"/>
                </a:solidFill>
                <a:latin typeface="Noto Sans"/>
                <a:ea typeface="Noto Sans"/>
                <a:cs typeface="Noto Sans"/>
                <a:sym typeface="Noto Sans"/>
              </a:rPr>
              <a:t>📊 </a:t>
            </a:r>
            <a:r>
              <a:rPr b="1" lang="en-US" sz="2350">
                <a:solidFill>
                  <a:schemeClr val="lt1"/>
                </a:solidFill>
                <a:latin typeface="Noto Sans"/>
                <a:ea typeface="Noto Sans"/>
                <a:cs typeface="Noto Sans"/>
                <a:sym typeface="Noto Sans"/>
              </a:rPr>
              <a:t>Achieved 52% test accuracy</a:t>
            </a:r>
            <a:br>
              <a:rPr lang="en-US" sz="2350">
                <a:solidFill>
                  <a:schemeClr val="lt1"/>
                </a:solidFill>
                <a:latin typeface="Noto Sans"/>
                <a:ea typeface="Noto Sans"/>
                <a:cs typeface="Noto Sans"/>
                <a:sym typeface="Noto Sans"/>
              </a:rPr>
            </a:br>
            <a:r>
              <a:rPr lang="en-US" sz="2350">
                <a:solidFill>
                  <a:schemeClr val="lt1"/>
                </a:solidFill>
                <a:latin typeface="Noto Sans"/>
                <a:ea typeface="Noto Sans"/>
                <a:cs typeface="Noto Sans"/>
                <a:sym typeface="Noto Sans"/>
              </a:rPr>
              <a:t> → Shows meaningful pattern recognition, with clear opportunities for improvement</a:t>
            </a:r>
            <a:br>
              <a:rPr lang="en-US" sz="2350">
                <a:solidFill>
                  <a:schemeClr val="lt1"/>
                </a:solidFill>
                <a:latin typeface="Noto Sans"/>
                <a:ea typeface="Noto Sans"/>
                <a:cs typeface="Noto Sans"/>
                <a:sym typeface="Noto Sans"/>
              </a:rPr>
            </a:br>
            <a:endParaRPr sz="2350">
              <a:solidFill>
                <a:schemeClr val="lt1"/>
              </a:solidFill>
              <a:latin typeface="Noto Sans"/>
              <a:ea typeface="Noto Sans"/>
              <a:cs typeface="Noto Sans"/>
              <a:sym typeface="Noto Sans"/>
            </a:endParaRPr>
          </a:p>
          <a:p>
            <a:pPr indent="0" lvl="0" marL="0" rtl="0" algn="l">
              <a:lnSpc>
                <a:spcPct val="115000"/>
              </a:lnSpc>
              <a:spcBef>
                <a:spcPts val="0"/>
              </a:spcBef>
              <a:spcAft>
                <a:spcPts val="0"/>
              </a:spcAft>
              <a:buNone/>
            </a:pPr>
            <a:r>
              <a:rPr lang="en-US" sz="2350">
                <a:solidFill>
                  <a:schemeClr val="lt1"/>
                </a:solidFill>
                <a:latin typeface="Noto Sans"/>
                <a:ea typeface="Noto Sans"/>
                <a:cs typeface="Noto Sans"/>
                <a:sym typeface="Noto Sans"/>
              </a:rPr>
              <a:t>🔍 </a:t>
            </a:r>
            <a:r>
              <a:rPr b="1" lang="en-US" sz="2350">
                <a:solidFill>
                  <a:schemeClr val="lt1"/>
                </a:solidFill>
                <a:latin typeface="Noto Sans"/>
                <a:ea typeface="Noto Sans"/>
                <a:cs typeface="Noto Sans"/>
                <a:sym typeface="Noto Sans"/>
              </a:rPr>
              <a:t>Explored and understood key evaluation metrics</a:t>
            </a:r>
            <a:br>
              <a:rPr lang="en-US" sz="2350">
                <a:solidFill>
                  <a:schemeClr val="lt1"/>
                </a:solidFill>
                <a:latin typeface="Noto Sans"/>
                <a:ea typeface="Noto Sans"/>
                <a:cs typeface="Noto Sans"/>
                <a:sym typeface="Noto Sans"/>
              </a:rPr>
            </a:br>
            <a:r>
              <a:rPr lang="en-US" sz="2350">
                <a:solidFill>
                  <a:schemeClr val="lt1"/>
                </a:solidFill>
                <a:latin typeface="Noto Sans"/>
                <a:ea typeface="Noto Sans"/>
                <a:cs typeface="Noto Sans"/>
                <a:sym typeface="Noto Sans"/>
              </a:rPr>
              <a:t> → Used accuracy, precision, recall, F1 score, and confusion matrix to assess performance</a:t>
            </a:r>
            <a:br>
              <a:rPr lang="en-US" sz="2350">
                <a:solidFill>
                  <a:schemeClr val="lt1"/>
                </a:solidFill>
                <a:latin typeface="Noto Sans"/>
                <a:ea typeface="Noto Sans"/>
                <a:cs typeface="Noto Sans"/>
                <a:sym typeface="Noto Sans"/>
              </a:rPr>
            </a:br>
            <a:endParaRPr sz="2350">
              <a:solidFill>
                <a:schemeClr val="lt1"/>
              </a:solidFill>
              <a:latin typeface="Noto Sans"/>
              <a:ea typeface="Noto Sans"/>
              <a:cs typeface="Noto Sans"/>
              <a:sym typeface="Noto Sans"/>
            </a:endParaRPr>
          </a:p>
          <a:p>
            <a:pPr indent="0" lvl="0" marL="0" rtl="0" algn="l">
              <a:lnSpc>
                <a:spcPct val="115000"/>
              </a:lnSpc>
              <a:spcBef>
                <a:spcPts val="0"/>
              </a:spcBef>
              <a:spcAft>
                <a:spcPts val="0"/>
              </a:spcAft>
              <a:buNone/>
            </a:pPr>
            <a:r>
              <a:rPr lang="en-US" sz="2350">
                <a:solidFill>
                  <a:schemeClr val="lt1"/>
                </a:solidFill>
                <a:latin typeface="Noto Sans"/>
                <a:ea typeface="Noto Sans"/>
                <a:cs typeface="Noto Sans"/>
                <a:sym typeface="Noto Sans"/>
              </a:rPr>
              <a:t>🧹</a:t>
            </a:r>
            <a:r>
              <a:rPr b="1" lang="en-US" sz="2350">
                <a:solidFill>
                  <a:schemeClr val="lt1"/>
                </a:solidFill>
                <a:latin typeface="Noto Sans"/>
                <a:ea typeface="Noto Sans"/>
                <a:cs typeface="Noto Sans"/>
                <a:sym typeface="Noto Sans"/>
              </a:rPr>
              <a:t> Patience with loading time and errors</a:t>
            </a:r>
            <a:br>
              <a:rPr lang="en-US" sz="2350">
                <a:solidFill>
                  <a:schemeClr val="lt1"/>
                </a:solidFill>
                <a:latin typeface="Noto Sans"/>
                <a:ea typeface="Noto Sans"/>
                <a:cs typeface="Noto Sans"/>
                <a:sym typeface="Noto Sans"/>
              </a:rPr>
            </a:br>
            <a:r>
              <a:rPr lang="en-US" sz="2350">
                <a:solidFill>
                  <a:schemeClr val="lt1"/>
                </a:solidFill>
                <a:latin typeface="Noto Sans"/>
                <a:ea typeface="Noto Sans"/>
                <a:cs typeface="Noto Sans"/>
                <a:sym typeface="Noto Sans"/>
              </a:rPr>
              <a:t> → Proper image shaping, normalization, and labeling set the foundation for success. </a:t>
            </a:r>
            <a:br>
              <a:rPr lang="en-US" sz="2350">
                <a:solidFill>
                  <a:schemeClr val="lt1"/>
                </a:solidFill>
                <a:latin typeface="Noto Sans"/>
                <a:ea typeface="Noto Sans"/>
                <a:cs typeface="Noto Sans"/>
                <a:sym typeface="Noto Sans"/>
              </a:rPr>
            </a:br>
            <a:endParaRPr sz="2350">
              <a:solidFill>
                <a:schemeClr val="lt1"/>
              </a:solidFill>
              <a:latin typeface="Noto Sans"/>
              <a:ea typeface="Noto Sans"/>
              <a:cs typeface="Noto Sans"/>
              <a:sym typeface="Noto Sans"/>
            </a:endParaRPr>
          </a:p>
          <a:p>
            <a:pPr indent="0" lvl="0" marL="0" rtl="0" algn="l">
              <a:lnSpc>
                <a:spcPct val="115000"/>
              </a:lnSpc>
              <a:spcBef>
                <a:spcPts val="0"/>
              </a:spcBef>
              <a:spcAft>
                <a:spcPts val="0"/>
              </a:spcAft>
              <a:buNone/>
            </a:pPr>
            <a:r>
              <a:rPr lang="en-US" sz="2350">
                <a:solidFill>
                  <a:schemeClr val="lt1"/>
                </a:solidFill>
                <a:latin typeface="Noto Sans"/>
                <a:ea typeface="Noto Sans"/>
                <a:cs typeface="Noto Sans"/>
                <a:sym typeface="Noto Sans"/>
              </a:rPr>
              <a:t>🧑‍🏫</a:t>
            </a:r>
            <a:r>
              <a:rPr b="1" lang="en-US" sz="2350">
                <a:solidFill>
                  <a:schemeClr val="lt1"/>
                </a:solidFill>
                <a:latin typeface="Noto Sans"/>
                <a:ea typeface="Noto Sans"/>
                <a:cs typeface="Noto Sans"/>
                <a:sym typeface="Noto Sans"/>
              </a:rPr>
              <a:t> Gained hands-on experience with end-to-end AI pipeline</a:t>
            </a:r>
            <a:br>
              <a:rPr lang="en-US" sz="2350">
                <a:solidFill>
                  <a:schemeClr val="lt1"/>
                </a:solidFill>
                <a:latin typeface="Noto Sans"/>
                <a:ea typeface="Noto Sans"/>
                <a:cs typeface="Noto Sans"/>
                <a:sym typeface="Noto Sans"/>
              </a:rPr>
            </a:br>
            <a:r>
              <a:rPr lang="en-US" sz="2350">
                <a:solidFill>
                  <a:schemeClr val="lt1"/>
                </a:solidFill>
                <a:latin typeface="Noto Sans"/>
                <a:ea typeface="Noto Sans"/>
                <a:cs typeface="Noto Sans"/>
                <a:sym typeface="Noto Sans"/>
              </a:rPr>
              <a:t> → From loading and processing data to training, evaluation, and visualization</a:t>
            </a:r>
            <a:br>
              <a:rPr lang="en-US" sz="2300">
                <a:solidFill>
                  <a:schemeClr val="lt1"/>
                </a:solidFill>
                <a:latin typeface="Noto Sans"/>
                <a:ea typeface="Noto Sans"/>
                <a:cs typeface="Noto Sans"/>
                <a:sym typeface="Noto Sans"/>
              </a:rPr>
            </a:br>
            <a:endParaRPr sz="2300">
              <a:solidFill>
                <a:schemeClr val="lt1"/>
              </a:solidFill>
              <a:latin typeface="Noto Sans"/>
              <a:ea typeface="Noto Sans"/>
              <a:cs typeface="Noto Sans"/>
              <a:sym typeface="Noto Sans"/>
            </a:endParaRPr>
          </a:p>
        </p:txBody>
      </p:sp>
      <p:pic>
        <p:nvPicPr>
          <p:cNvPr id="168" name="Google Shape;168;p18"/>
          <p:cNvPicPr preferRelativeResize="0"/>
          <p:nvPr/>
        </p:nvPicPr>
        <p:blipFill>
          <a:blip r:embed="rId3">
            <a:alphaModFix/>
          </a:blip>
          <a:stretch>
            <a:fillRect/>
          </a:stretch>
        </p:blipFill>
        <p:spPr>
          <a:xfrm>
            <a:off x="11038925" y="3621650"/>
            <a:ext cx="6149525" cy="34591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Cyber-Futuristic AI Technology Thesis Defense">
  <a:themeElements>
    <a:clrScheme name="Office">
      <a:dk1>
        <a:srgbClr val="0F1A38"/>
      </a:dk1>
      <a:lt1>
        <a:srgbClr val="FFFFFF"/>
      </a:lt1>
      <a:dk2>
        <a:srgbClr val="2D5B8F"/>
      </a:dk2>
      <a:lt2>
        <a:srgbClr val="71CBEF"/>
      </a:lt2>
      <a:accent1>
        <a:srgbClr val="0F1A38"/>
      </a:accent1>
      <a:accent2>
        <a:srgbClr val="2D5B8F"/>
      </a:accent2>
      <a:accent3>
        <a:srgbClr val="71CBEF"/>
      </a:accent3>
      <a:accent4>
        <a:srgbClr val="888888"/>
      </a:accent4>
      <a:accent5>
        <a:srgbClr val="FFFFFF"/>
      </a:accent5>
      <a:accent6>
        <a:srgbClr val="2D5B8F"/>
      </a:accent6>
      <a:hlink>
        <a:srgbClr val="FFFF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